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4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charts/chart3.xml" ContentType="application/vnd.openxmlformats-officedocument.drawingml.chart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73" r:id="rId3"/>
    <p:sldMasterId id="2147483685" r:id="rId4"/>
    <p:sldMasterId id="2147483810" r:id="rId5"/>
    <p:sldMasterId id="2147483890" r:id="rId6"/>
  </p:sldMasterIdLst>
  <p:notesMasterIdLst>
    <p:notesMasterId r:id="rId58"/>
  </p:notesMasterIdLst>
  <p:handoutMasterIdLst>
    <p:handoutMasterId r:id="rId59"/>
  </p:handoutMasterIdLst>
  <p:sldIdLst>
    <p:sldId id="544" r:id="rId7"/>
    <p:sldId id="532" r:id="rId8"/>
    <p:sldId id="533" r:id="rId9"/>
    <p:sldId id="530" r:id="rId10"/>
    <p:sldId id="536" r:id="rId11"/>
    <p:sldId id="399" r:id="rId12"/>
    <p:sldId id="546" r:id="rId13"/>
    <p:sldId id="531" r:id="rId14"/>
    <p:sldId id="535" r:id="rId15"/>
    <p:sldId id="494" r:id="rId16"/>
    <p:sldId id="469" r:id="rId17"/>
    <p:sldId id="472" r:id="rId18"/>
    <p:sldId id="474" r:id="rId19"/>
    <p:sldId id="473" r:id="rId20"/>
    <p:sldId id="537" r:id="rId21"/>
    <p:sldId id="428" r:id="rId22"/>
    <p:sldId id="522" r:id="rId23"/>
    <p:sldId id="433" r:id="rId24"/>
    <p:sldId id="434" r:id="rId25"/>
    <p:sldId id="435" r:id="rId26"/>
    <p:sldId id="436" r:id="rId27"/>
    <p:sldId id="437" r:id="rId28"/>
    <p:sldId id="438" r:id="rId29"/>
    <p:sldId id="462" r:id="rId30"/>
    <p:sldId id="460" r:id="rId31"/>
    <p:sldId id="495" r:id="rId32"/>
    <p:sldId id="497" r:id="rId33"/>
    <p:sldId id="538" r:id="rId34"/>
    <p:sldId id="539" r:id="rId35"/>
    <p:sldId id="540" r:id="rId36"/>
    <p:sldId id="541" r:id="rId37"/>
    <p:sldId id="542" r:id="rId38"/>
    <p:sldId id="543" r:id="rId39"/>
    <p:sldId id="425" r:id="rId40"/>
    <p:sldId id="424" r:id="rId41"/>
    <p:sldId id="479" r:id="rId42"/>
    <p:sldId id="423" r:id="rId43"/>
    <p:sldId id="480" r:id="rId44"/>
    <p:sldId id="422" r:id="rId45"/>
    <p:sldId id="456" r:id="rId46"/>
    <p:sldId id="529" r:id="rId47"/>
    <p:sldId id="528" r:id="rId48"/>
    <p:sldId id="467" r:id="rId49"/>
    <p:sldId id="453" r:id="rId50"/>
    <p:sldId id="525" r:id="rId51"/>
    <p:sldId id="526" r:id="rId52"/>
    <p:sldId id="481" r:id="rId53"/>
    <p:sldId id="457" r:id="rId54"/>
    <p:sldId id="520" r:id="rId55"/>
    <p:sldId id="482" r:id="rId56"/>
    <p:sldId id="545" r:id="rId57"/>
  </p:sldIdLst>
  <p:sldSz cx="9144000" cy="6858000" type="screen4x3"/>
  <p:notesSz cx="6856413" cy="97139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CC3300"/>
    <a:srgbClr val="FF9900"/>
    <a:srgbClr val="0033CC"/>
    <a:srgbClr val="669900"/>
    <a:srgbClr val="336699"/>
    <a:srgbClr val="FFCC00"/>
    <a:srgbClr val="003399"/>
    <a:srgbClr val="CCCC00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73" autoAdjust="0"/>
    <p:restoredTop sz="98407" autoAdjust="0"/>
  </p:normalViewPr>
  <p:slideViewPr>
    <p:cSldViewPr showGuides="1">
      <p:cViewPr>
        <p:scale>
          <a:sx n="60" d="100"/>
          <a:sy n="60" d="100"/>
        </p:scale>
        <p:origin x="-1548" y="-366"/>
      </p:cViewPr>
      <p:guideLst>
        <p:guide orient="horz" pos="432"/>
        <p:guide pos="139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1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tamars\My%20Documents\Presentations\2011\ReRa%20Aug%202011\ranking%204%20graph-gg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tamars\My%20Documents\Presentations\2011\ReRa%20Aug%202011\ranking%204%20graph-gg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666699"/>
            </a:solidFill>
          </c:spPr>
          <c:invertIfNegative val="0"/>
          <c:cat>
            <c:strRef>
              <c:f>Precision!$P$12:$T$12</c:f>
              <c:strCache>
                <c:ptCount val="5"/>
                <c:pt idx="0">
                  <c:v>0-0.19</c:v>
                </c:pt>
                <c:pt idx="1">
                  <c:v>0.2-0.39</c:v>
                </c:pt>
                <c:pt idx="2">
                  <c:v>0.4-0.59</c:v>
                </c:pt>
                <c:pt idx="3">
                  <c:v>0.6-0.79</c:v>
                </c:pt>
                <c:pt idx="4">
                  <c:v>0.8-1</c:v>
                </c:pt>
              </c:strCache>
            </c:strRef>
          </c:cat>
          <c:val>
            <c:numRef>
              <c:f>Precision!$P$14:$T$14</c:f>
              <c:numCache>
                <c:formatCode>0%</c:formatCode>
                <c:ptCount val="5"/>
                <c:pt idx="0">
                  <c:v>4.3046357615894038E-2</c:v>
                </c:pt>
                <c:pt idx="1">
                  <c:v>6.6225165562913912E-2</c:v>
                </c:pt>
                <c:pt idx="2">
                  <c:v>0.20198675496688742</c:v>
                </c:pt>
                <c:pt idx="3">
                  <c:v>0.29801324503311261</c:v>
                </c:pt>
                <c:pt idx="4">
                  <c:v>0.39072847682119205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axId val="156650880"/>
        <c:axId val="157455488"/>
      </c:barChart>
      <c:catAx>
        <c:axId val="1566508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57455488"/>
        <c:crosses val="autoZero"/>
        <c:auto val="1"/>
        <c:lblAlgn val="ctr"/>
        <c:lblOffset val="100"/>
        <c:noMultiLvlLbl val="0"/>
      </c:catAx>
      <c:valAx>
        <c:axId val="15745548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566508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9900"/>
            </a:solidFill>
          </c:spPr>
          <c:invertIfNegative val="0"/>
          <c:cat>
            <c:strRef>
              <c:f>Rank!$J$37:$O$37</c:f>
              <c:strCache>
                <c:ptCount val="6"/>
                <c:pt idx="0">
                  <c:v>0-0.09</c:v>
                </c:pt>
                <c:pt idx="1">
                  <c:v>0.1-0.19</c:v>
                </c:pt>
                <c:pt idx="2">
                  <c:v>0.2-0.29</c:v>
                </c:pt>
                <c:pt idx="3">
                  <c:v>0.3-0.39</c:v>
                </c:pt>
                <c:pt idx="4">
                  <c:v>0.5</c:v>
                </c:pt>
                <c:pt idx="5">
                  <c:v>1</c:v>
                </c:pt>
              </c:strCache>
            </c:strRef>
          </c:cat>
          <c:val>
            <c:numRef>
              <c:f>Rank!$J$38:$O$38</c:f>
              <c:numCache>
                <c:formatCode>0.00%</c:formatCode>
                <c:ptCount val="6"/>
                <c:pt idx="0">
                  <c:v>9.9337748344370865E-3</c:v>
                </c:pt>
                <c:pt idx="1">
                  <c:v>3.9735099337748346E-2</c:v>
                </c:pt>
                <c:pt idx="2">
                  <c:v>3.6423841059602648E-2</c:v>
                </c:pt>
                <c:pt idx="3">
                  <c:v>6.9536423841059597E-2</c:v>
                </c:pt>
                <c:pt idx="4">
                  <c:v>0.14238410596026491</c:v>
                </c:pt>
                <c:pt idx="5">
                  <c:v>0.70198675496688745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"/>
        <c:axId val="157356416"/>
        <c:axId val="157357952"/>
      </c:barChart>
      <c:catAx>
        <c:axId val="1573564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57357952"/>
        <c:crosses val="autoZero"/>
        <c:auto val="1"/>
        <c:lblAlgn val="ctr"/>
        <c:lblOffset val="100"/>
        <c:noMultiLvlLbl val="0"/>
      </c:catAx>
      <c:valAx>
        <c:axId val="157357952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573564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532286212914484"/>
          <c:y val="8.2452431289640596E-2"/>
          <c:w val="0.6928446771378709"/>
          <c:h val="0.83932346723044393"/>
        </c:manualLayout>
      </c:layout>
      <c:pieChart>
        <c:varyColors val="1"/>
        <c:ser>
          <c:idx val="0"/>
          <c:order val="0"/>
          <c:spPr>
            <a:solidFill>
              <a:srgbClr val="9999FF"/>
            </a:solidFill>
            <a:ln w="17016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CC3300"/>
              </a:solidFill>
              <a:ln w="34033">
                <a:noFill/>
              </a:ln>
            </c:spPr>
          </c:dPt>
          <c:dPt>
            <c:idx val="1"/>
            <c:bubble3D val="0"/>
            <c:spPr>
              <a:solidFill>
                <a:srgbClr val="FF9900"/>
              </a:solidFill>
              <a:ln w="34033">
                <a:noFill/>
              </a:ln>
            </c:spPr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  <a:ln w="34033">
                <a:noFill/>
              </a:ln>
            </c:spPr>
          </c:dPt>
          <c:cat>
            <c:strRef>
              <c:f>Sheet1!$C$12:$C$14</c:f>
              <c:strCache>
                <c:ptCount val="3"/>
                <c:pt idx="0">
                  <c:v>Query</c:v>
                </c:pt>
                <c:pt idx="1">
                  <c:v>Item</c:v>
                </c:pt>
                <c:pt idx="2">
                  <c:v>User</c:v>
                </c:pt>
              </c:strCache>
            </c:strRef>
          </c:cat>
          <c:val>
            <c:numRef>
              <c:f>Sheet1!$D$12:$D$14</c:f>
              <c:numCache>
                <c:formatCode>General</c:formatCode>
                <c:ptCount val="3"/>
                <c:pt idx="0">
                  <c:v>33.333329999999997</c:v>
                </c:pt>
                <c:pt idx="1">
                  <c:v>33.333329999999997</c:v>
                </c:pt>
                <c:pt idx="2">
                  <c:v>33.333329999999997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34033">
          <a:noFill/>
        </a:ln>
      </c:spPr>
    </c:plotArea>
    <c:plotVisOnly val="1"/>
    <c:dispBlanksAs val="zero"/>
    <c:showDLblsOverMax val="0"/>
  </c:chart>
  <c:spPr>
    <a:solidFill>
      <a:srgbClr val="FFFFFF"/>
    </a:solidFill>
    <a:ln>
      <a:noFill/>
    </a:ln>
  </c:spPr>
  <c:txPr>
    <a:bodyPr/>
    <a:lstStyle/>
    <a:p>
      <a:pPr>
        <a:defRPr sz="201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733" cy="48602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3128" y="0"/>
            <a:ext cx="2971733" cy="48602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2D8AA643-E39F-4623-9EEE-7E12C28A10AE}" type="datetimeFigureOut">
              <a:rPr lang="en-US"/>
              <a:pPr>
                <a:defRPr/>
              </a:pPr>
              <a:t>2/7/2012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226227"/>
            <a:ext cx="2971733" cy="48602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3128" y="9226227"/>
            <a:ext cx="2971733" cy="48602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AA6AFCA1-6B75-456E-A136-C245C519D6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249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1733" cy="486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128" y="0"/>
            <a:ext cx="2971733" cy="486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1713" y="728663"/>
            <a:ext cx="4852987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263" y="4614773"/>
            <a:ext cx="5483888" cy="437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226227"/>
            <a:ext cx="2971733" cy="486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128" y="9226227"/>
            <a:ext cx="2971733" cy="486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A6A62AD-4DE4-40C9-9BE3-946EBC168F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5253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6A62AD-4DE4-40C9-9BE3-946EBC168F3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7633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6A62AD-4DE4-40C9-9BE3-946EBC168F3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2359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6A62AD-4DE4-40C9-9BE3-946EBC168F3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6214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6A62AD-4DE4-40C9-9BE3-946EBC168F3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493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6A62AD-4DE4-40C9-9BE3-946EBC168F3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3705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6A62AD-4DE4-40C9-9BE3-946EBC168F3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817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What is relevance ranking, and</a:t>
            </a:r>
            <a:r>
              <a:rPr lang="en-US" baseline="0" dirty="0" smtClean="0"/>
              <a:t> specifically in the scholarly domain? </a:t>
            </a:r>
          </a:p>
          <a:p>
            <a:r>
              <a:rPr lang="en-US" dirty="0" smtClean="0"/>
              <a:t>2. How do we assess the quality and accuracy of relevance ranking algorithms?</a:t>
            </a:r>
          </a:p>
          <a:p>
            <a:r>
              <a:rPr lang="en-US" dirty="0" smtClean="0"/>
              <a:t>3. Some examples.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6A62AD-4DE4-40C9-9BE3-946EBC168F3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0230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6A62AD-4DE4-40C9-9BE3-946EBC168F3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9724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28663"/>
            <a:ext cx="4856163" cy="3641725"/>
          </a:xfrm>
          <a:ln/>
        </p:spPr>
      </p:sp>
      <p:sp>
        <p:nvSpPr>
          <p:cNvPr id="71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6A62AD-4DE4-40C9-9BE3-946EBC168F3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9724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57066" indent="-291179"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64717" indent="-232943"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30604" indent="-232943"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96491" indent="-232943"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62377" indent="-232943" algn="ctr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3028264" indent="-232943" algn="ctr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94151" indent="-232943" algn="ctr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960038" indent="-232943" algn="ctr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DC12A180-D434-49C9-95E4-8DD45B3B0AD9}" type="slidenum">
              <a:rPr lang="he-IL" sz="1200">
                <a:latin typeface="Arial" charset="0"/>
              </a:rPr>
              <a:pPr/>
              <a:t>19</a:t>
            </a:fld>
            <a:endParaRPr lang="en-US" sz="1200">
              <a:latin typeface="Arial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What is relevance ranking, and</a:t>
            </a:r>
            <a:r>
              <a:rPr lang="en-US" baseline="0" dirty="0" smtClean="0"/>
              <a:t> specifically in the scholarly domain? </a:t>
            </a:r>
          </a:p>
          <a:p>
            <a:r>
              <a:rPr lang="en-US" dirty="0" smtClean="0"/>
              <a:t>2. How do we assess the quality and accuracy of relevance ranking algorithms?</a:t>
            </a:r>
          </a:p>
          <a:p>
            <a:r>
              <a:rPr lang="en-US" dirty="0" smtClean="0"/>
              <a:t>3. Some examples.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6A62AD-4DE4-40C9-9BE3-946EBC168F3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0230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57066" indent="-291179"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64717" indent="-232943"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30604" indent="-232943"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96491" indent="-232943"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62377" indent="-232943" algn="ctr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3028264" indent="-232943" algn="ctr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94151" indent="-232943" algn="ctr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960038" indent="-232943" algn="ctr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D2788566-54FB-4128-AD5F-906FDDEAFBD0}" type="slidenum">
              <a:rPr lang="he-IL" sz="1200">
                <a:latin typeface="Arial" charset="0"/>
              </a:rPr>
              <a:pPr/>
              <a:t>20</a:t>
            </a:fld>
            <a:endParaRPr lang="en-US" sz="1200">
              <a:latin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57066" indent="-291179"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64717" indent="-232943"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30604" indent="-232943"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96491" indent="-232943"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62377" indent="-232943" algn="ctr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3028264" indent="-232943" algn="ctr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94151" indent="-232943" algn="ctr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960038" indent="-232943" algn="ctr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3DDF1ED3-A13F-4903-A259-2894C1DF2180}" type="slidenum">
              <a:rPr lang="he-IL" sz="1200">
                <a:latin typeface="Arial" charset="0"/>
              </a:rPr>
              <a:pPr/>
              <a:t>21</a:t>
            </a:fld>
            <a:endParaRPr lang="en-US" sz="1200">
              <a:latin typeface="Arial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57066" indent="-291179"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64717" indent="-232943"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30604" indent="-232943"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96491" indent="-232943"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62377" indent="-232943" algn="ctr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3028264" indent="-232943" algn="ctr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94151" indent="-232943" algn="ctr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960038" indent="-232943" algn="ctr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9CDF44DB-1ADC-4215-B5F6-D689B2F24C31}" type="slidenum">
              <a:rPr lang="he-IL" sz="1200">
                <a:latin typeface="Arial" charset="0"/>
              </a:rPr>
              <a:pPr/>
              <a:t>22</a:t>
            </a:fld>
            <a:endParaRPr lang="en-US" sz="1200">
              <a:latin typeface="Arial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57066" indent="-291179"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64717" indent="-232943"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30604" indent="-232943"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96491" indent="-232943"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62377" indent="-232943" algn="ctr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3028264" indent="-232943" algn="ctr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94151" indent="-232943" algn="ctr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960038" indent="-232943" algn="ctr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7A6A57CF-BCCC-4E30-9F58-FF2A3F283714}" type="slidenum">
              <a:rPr lang="he-IL" sz="1200">
                <a:latin typeface="Arial" charset="0"/>
              </a:rPr>
              <a:pPr/>
              <a:t>23</a:t>
            </a:fld>
            <a:endParaRPr lang="en-US" sz="1200">
              <a:latin typeface="Arial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6A62AD-4DE4-40C9-9BE3-946EBC168F3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681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6A62AD-4DE4-40C9-9BE3-946EBC168F3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542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6A62AD-4DE4-40C9-9BE3-946EBC168F3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5409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6A62AD-4DE4-40C9-9BE3-946EBC168F3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423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6A62AD-4DE4-40C9-9BE3-946EBC168F3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0811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57066" indent="-291179"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64717" indent="-232943"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30604" indent="-232943"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96491" indent="-232943"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62377" indent="-232943" algn="ctr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3028264" indent="-232943" algn="ctr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94151" indent="-232943" algn="ctr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960038" indent="-232943" algn="ctr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807ECFE7-3D1B-4EF5-890D-8BF856106B58}" type="slidenum">
              <a:rPr lang="he-IL" sz="1200">
                <a:latin typeface="Arial" charset="0"/>
              </a:rPr>
              <a:pPr/>
              <a:t>29</a:t>
            </a:fld>
            <a:endParaRPr lang="en-US" sz="1200">
              <a:latin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</a:t>
            </a:r>
            <a:r>
              <a:rPr lang="en-US" baseline="0" dirty="0" smtClean="0"/>
              <a:t> before that, how come we managed without it for decades and now it becomes such a hot topic?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6A62AD-4DE4-40C9-9BE3-946EBC168F3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0230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6A62AD-4DE4-40C9-9BE3-946EBC168F3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1534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6A62AD-4DE4-40C9-9BE3-946EBC168F3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1534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6A62AD-4DE4-40C9-9BE3-946EBC168F3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1749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What is relevance ranking, and</a:t>
            </a:r>
            <a:r>
              <a:rPr lang="en-US" baseline="0" dirty="0" smtClean="0"/>
              <a:t> specifically in the scholarly domain? </a:t>
            </a:r>
          </a:p>
          <a:p>
            <a:r>
              <a:rPr lang="en-US" dirty="0" smtClean="0"/>
              <a:t>2. How do we assess the quality and accuracy of relevance ranking algorithms?</a:t>
            </a:r>
          </a:p>
          <a:p>
            <a:r>
              <a:rPr lang="en-US" dirty="0" smtClean="0"/>
              <a:t>3. Some examples.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6A62AD-4DE4-40C9-9BE3-946EBC168F3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0230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6A62AD-4DE4-40C9-9BE3-946EBC168F31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82462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6A62AD-4DE4-40C9-9BE3-946EBC168F31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9675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6A62AD-4DE4-40C9-9BE3-946EBC168F31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87738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6A62AD-4DE4-40C9-9BE3-946EBC168F31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7123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6A62AD-4DE4-40C9-9BE3-946EBC168F31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72703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6A62AD-4DE4-40C9-9BE3-946EBC168F31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777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Hundreds of millions of documents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Unique, local collections and global materials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Many material types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Heterogeneous user population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Lack of search literacy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Short attention span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6A62AD-4DE4-40C9-9BE3-946EBC168F3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73410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57066" indent="-291179"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64717" indent="-232943"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30604" indent="-232943"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96491" indent="-232943"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62377" indent="-232943" algn="ctr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3028264" indent="-232943" algn="ctr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94151" indent="-232943" algn="ctr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960038" indent="-232943" algn="ctr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04F688A6-FC95-4B27-A0FE-2C94E88C885D}" type="slidenum">
              <a:rPr lang="he-IL" sz="1200">
                <a:latin typeface="Arial" charset="0"/>
              </a:rPr>
              <a:pPr/>
              <a:t>40</a:t>
            </a:fld>
            <a:endParaRPr lang="en-US" sz="1200">
              <a:latin typeface="Arial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6A62AD-4DE4-40C9-9BE3-946EBC168F31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15825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6A62AD-4DE4-40C9-9BE3-946EBC168F31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15825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6A62AD-4DE4-40C9-9BE3-946EBC168F31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24567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57066" indent="-291179"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64717" indent="-232943"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30604" indent="-232943"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96491" indent="-232943"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62377" indent="-232943" algn="ctr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3028264" indent="-232943" algn="ctr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94151" indent="-232943" algn="ctr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960038" indent="-232943" algn="ctr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01B8F26B-7B9A-4DB6-9FF1-C5A414F9C5DB}" type="slidenum">
              <a:rPr lang="he-IL" sz="1200">
                <a:latin typeface="Arial" charset="0"/>
              </a:rPr>
              <a:pPr/>
              <a:t>44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023A3-5F81-41D0-95F9-FE47C8C1FC7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55433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023A3-5F81-41D0-95F9-FE47C8C1FC7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55433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6A62AD-4DE4-40C9-9BE3-946EBC168F31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95342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57066" indent="-291179"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64717" indent="-232943"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30604" indent="-232943"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96491" indent="-232943"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62377" indent="-232943" algn="ctr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3028264" indent="-232943" algn="ctr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94151" indent="-232943" algn="ctr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960038" indent="-232943" algn="ctr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B7BF0FC0-3417-46F2-BACE-08A656E307E0}" type="slidenum">
              <a:rPr lang="en-US" sz="1200">
                <a:latin typeface="Arial" charset="0"/>
              </a:rPr>
              <a:pPr eaLnBrk="1" hangingPunct="1"/>
              <a:t>48</a:t>
            </a:fld>
            <a:endParaRPr lang="en-US" sz="1200">
              <a:latin typeface="Arial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6A62AD-4DE4-40C9-9BE3-946EBC168F31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944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What is relevance ranking, and</a:t>
            </a:r>
            <a:r>
              <a:rPr lang="en-US" baseline="0" dirty="0" smtClean="0"/>
              <a:t> specifically in the scholarly domain? </a:t>
            </a:r>
          </a:p>
          <a:p>
            <a:r>
              <a:rPr lang="en-US" dirty="0" smtClean="0"/>
              <a:t>2. How do we assess the quality and accuracy of relevance ranking algorithms?</a:t>
            </a:r>
          </a:p>
          <a:p>
            <a:r>
              <a:rPr lang="en-US" dirty="0" smtClean="0"/>
              <a:t>3. Some examples.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6A62AD-4DE4-40C9-9BE3-946EBC168F3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02300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6A62AD-4DE4-40C9-9BE3-946EBC168F31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763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6A62AD-4DE4-40C9-9BE3-946EBC168F3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9715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6A62AD-4DE4-40C9-9BE3-946EBC168F3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971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6D708-9A39-4664-8180-A6BF572165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855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752FE-3567-419B-A6AE-C4A25713A9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844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F42D8-57B7-4B0D-AE91-A81F75C82A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231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DC803-3B95-4BD8-A33A-907E81F324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767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086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356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5586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5963" y="4775200"/>
            <a:ext cx="2266950" cy="104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35313" y="4775200"/>
            <a:ext cx="2266950" cy="104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689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9975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733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9753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D274E-F9AA-4DFE-8A5A-B8BAC88581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285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42297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49301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790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03800" y="2293938"/>
            <a:ext cx="1439863" cy="3522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2293938"/>
            <a:ext cx="4167187" cy="3522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5027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A6F6D19D-DD78-45F6-9416-95473DD7B2E9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2761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EEA60315-B96A-4418-84BE-C78112DA410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547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5EC30F76-2494-4ECF-8A66-8BCC1728AA4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286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1969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1969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E05D39C8-E799-4F90-98A6-CCCCD242C06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9954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07E58338-5EDD-48A4-B7E5-63266CF186C0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83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93825D66-EFC9-439F-B66C-FD63E391D58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797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10DDD-B4AE-4E7B-89F8-8409A974F5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3024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80D1B14F-96A3-4542-ACE3-7CC46002E120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8315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9E9BD3B9-397E-47AB-87A3-929DEF96C0D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288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E66395BE-6F56-4992-B038-E95BE0F7F38E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5564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A531ADAE-F992-4B5C-93CF-D6780EEAFAD2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526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43650" y="0"/>
            <a:ext cx="1962150" cy="5311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5734050" cy="5311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26E4A4C5-E04E-46CA-A1D4-F1DC5E4F909E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295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</a:t>
            </a:r>
            <a:r>
              <a:rPr lang="fr-FR"/>
              <a:t> Ex Libris Ltd., 2010  </a:t>
            </a:r>
            <a:r>
              <a:rPr lang="en-US"/>
              <a:t>Internal</a:t>
            </a:r>
            <a:r>
              <a:rPr lang="fr-FR"/>
              <a:t> and </a:t>
            </a:r>
            <a:r>
              <a:rPr lang="en-US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5414334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</a:t>
            </a:r>
            <a:r>
              <a:rPr lang="fr-FR"/>
              <a:t> Ex Libris Ltd., 2010  </a:t>
            </a:r>
            <a:r>
              <a:rPr lang="en-US"/>
              <a:t>Internal</a:t>
            </a:r>
            <a:r>
              <a:rPr lang="fr-FR"/>
              <a:t> and </a:t>
            </a:r>
            <a:r>
              <a:rPr lang="en-US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501104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</a:t>
            </a:r>
            <a:r>
              <a:rPr lang="fr-FR"/>
              <a:t> Ex Libris Ltd., 2010  </a:t>
            </a:r>
            <a:r>
              <a:rPr lang="en-US"/>
              <a:t>Internal</a:t>
            </a:r>
            <a:r>
              <a:rPr lang="fr-FR"/>
              <a:t> and </a:t>
            </a:r>
            <a:r>
              <a:rPr lang="en-US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4225275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2568575"/>
            <a:ext cx="3122612" cy="1755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2568575"/>
            <a:ext cx="3124200" cy="1755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</a:t>
            </a:r>
            <a:r>
              <a:rPr lang="fr-FR"/>
              <a:t> Ex Libris Ltd., 2010  </a:t>
            </a:r>
            <a:r>
              <a:rPr lang="en-US"/>
              <a:t>Internal</a:t>
            </a:r>
            <a:r>
              <a:rPr lang="fr-FR"/>
              <a:t> and </a:t>
            </a:r>
            <a:r>
              <a:rPr lang="en-US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575620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</a:t>
            </a:r>
            <a:r>
              <a:rPr lang="fr-FR"/>
              <a:t> Ex Libris Ltd., 2010  </a:t>
            </a:r>
            <a:r>
              <a:rPr lang="en-US"/>
              <a:t>Internal</a:t>
            </a:r>
            <a:r>
              <a:rPr lang="fr-FR"/>
              <a:t> and </a:t>
            </a:r>
            <a:r>
              <a:rPr lang="en-US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819954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ADF9F-BDC4-4BC2-8ABD-C48CC66C9F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576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</a:t>
            </a:r>
            <a:r>
              <a:rPr lang="fr-FR"/>
              <a:t> Ex Libris Ltd., 2010  </a:t>
            </a:r>
            <a:r>
              <a:rPr lang="en-US"/>
              <a:t>Internal</a:t>
            </a:r>
            <a:r>
              <a:rPr lang="fr-FR"/>
              <a:t> and </a:t>
            </a:r>
            <a:r>
              <a:rPr lang="en-US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3409069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</a:t>
            </a:r>
            <a:r>
              <a:rPr lang="fr-FR" dirty="0" smtClean="0"/>
              <a:t> Ex Libris Ltd.,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372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</a:t>
            </a:r>
            <a:r>
              <a:rPr lang="fr-FR" dirty="0" smtClean="0"/>
              <a:t> Ex Libris Ltd.,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882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</a:t>
            </a:r>
            <a:r>
              <a:rPr lang="fr-FR" dirty="0" smtClean="0"/>
              <a:t> Ex Libris Ltd.,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040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</a:t>
            </a:r>
            <a:r>
              <a:rPr lang="fr-FR" dirty="0" smtClean="0"/>
              <a:t> Ex Libris Ltd.,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474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1925" y="1690688"/>
            <a:ext cx="1941513" cy="2633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1690688"/>
            <a:ext cx="5675312" cy="2633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</a:t>
            </a:r>
            <a:r>
              <a:rPr lang="fr-FR" dirty="0" smtClean="0"/>
              <a:t> Ex Libris Ltd.,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301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725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139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7480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5138" y="995363"/>
            <a:ext cx="39179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5488" y="995363"/>
            <a:ext cx="3919537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086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80CFA-938D-4DA2-B432-F5F56AE7A7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347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9823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231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10345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39169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39823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945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63525"/>
            <a:ext cx="2057400" cy="5659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3525"/>
            <a:ext cx="6019800" cy="5659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4468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1975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334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33400" y="990600"/>
            <a:ext cx="8077200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41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460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794A8-B4AB-4313-BE56-C008D2A60C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3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219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208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4113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3013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659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250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2575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88568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287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287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15696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3810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219200"/>
            <a:ext cx="3810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045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0"/>
            <a:ext cx="7848600" cy="5311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211638" y="6453188"/>
            <a:ext cx="581025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D20E4AE-8C98-40CE-972D-339E9A337185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493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9FD51-7DFF-4D39-A3C7-4BA912643B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343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AAF25-6558-4167-A417-A232BC5062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232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F206B-C980-497B-A224-3E63779D4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8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0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image" Target="../media/image12.jpeg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6F3ED6F-3861-42EA-BB91-8EF74635A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מלבן 12"/>
          <p:cNvSpPr>
            <a:spLocks noChangeArrowheads="1"/>
          </p:cNvSpPr>
          <p:nvPr userDrawn="1"/>
        </p:nvSpPr>
        <p:spPr bwMode="auto">
          <a:xfrm>
            <a:off x="0" y="6634163"/>
            <a:ext cx="9144000" cy="223837"/>
          </a:xfrm>
          <a:prstGeom prst="rect">
            <a:avLst/>
          </a:prstGeom>
          <a:gradFill rotWithShape="1">
            <a:gsLst>
              <a:gs pos="0">
                <a:srgbClr val="F2F2F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/>
            <a:endParaRPr lang="en-US">
              <a:solidFill>
                <a:srgbClr val="000000"/>
              </a:solidFill>
            </a:endParaRPr>
          </a:p>
        </p:txBody>
      </p:sp>
      <p:sp>
        <p:nvSpPr>
          <p:cNvPr id="2051" name="מלבן מעוגל 7"/>
          <p:cNvSpPr>
            <a:spLocks noChangeArrowheads="1"/>
          </p:cNvSpPr>
          <p:nvPr/>
        </p:nvSpPr>
        <p:spPr bwMode="auto">
          <a:xfrm>
            <a:off x="525463" y="1238250"/>
            <a:ext cx="8093075" cy="4878388"/>
          </a:xfrm>
          <a:prstGeom prst="roundRect">
            <a:avLst>
              <a:gd name="adj" fmla="val 3926"/>
            </a:avLst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מלבן מעוגל 8"/>
          <p:cNvSpPr/>
          <p:nvPr/>
        </p:nvSpPr>
        <p:spPr bwMode="auto">
          <a:xfrm>
            <a:off x="630238" y="1338263"/>
            <a:ext cx="7883525" cy="4676775"/>
          </a:xfrm>
          <a:prstGeom prst="roundRect">
            <a:avLst>
              <a:gd name="adj" fmla="val 2794"/>
            </a:avLst>
          </a:prstGeom>
          <a:solidFill>
            <a:schemeClr val="bg1"/>
          </a:solidFill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3" name="Picture 5" descr="ExLibris-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6237288"/>
            <a:ext cx="914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7"/>
          <p:cNvSpPr>
            <a:spLocks noChangeArrowheads="1"/>
          </p:cNvSpPr>
          <p:nvPr/>
        </p:nvSpPr>
        <p:spPr bwMode="auto">
          <a:xfrm>
            <a:off x="4281488" y="6427788"/>
            <a:ext cx="581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0" hangingPunct="0"/>
            <a:fld id="{B820C3BF-A161-4DFB-BA40-84766285D9D3}" type="slidenum">
              <a:rPr lang="he-IL" sz="1000" b="1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rPr>
              <a:pPr algn="ctr" eaLnBrk="0" hangingPunct="0"/>
              <a:t>‹#›</a:t>
            </a:fld>
            <a:endParaRPr lang="en-US" sz="1000" b="1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2055" name="Rectangle 5"/>
          <p:cNvSpPr>
            <a:spLocks noChangeArrowheads="1"/>
          </p:cNvSpPr>
          <p:nvPr/>
        </p:nvSpPr>
        <p:spPr bwMode="auto">
          <a:xfrm>
            <a:off x="0" y="776288"/>
            <a:ext cx="9144000" cy="5340350"/>
          </a:xfrm>
          <a:prstGeom prst="rect">
            <a:avLst/>
          </a:prstGeom>
          <a:gradFill rotWithShape="1">
            <a:gsLst>
              <a:gs pos="0">
                <a:srgbClr val="F2F2F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/>
            <a:endParaRPr lang="en-US">
              <a:solidFill>
                <a:srgbClr val="000000"/>
              </a:solidFill>
            </a:endParaRPr>
          </a:p>
        </p:txBody>
      </p:sp>
      <p:pic>
        <p:nvPicPr>
          <p:cNvPr id="2056" name="Picture 6" descr="ruler"/>
          <p:cNvPicPr preferRelativeResize="0"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263" y="741363"/>
            <a:ext cx="9531351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מלבן 13"/>
          <p:cNvSpPr/>
          <p:nvPr/>
        </p:nvSpPr>
        <p:spPr bwMode="auto">
          <a:xfrm>
            <a:off x="0" y="6624638"/>
            <a:ext cx="9144000" cy="793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rgbClr val="E4E4E4"/>
              </a:gs>
              <a:gs pos="100000">
                <a:schemeClr val="bg1"/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58" name="Rectangle 5"/>
          <p:cNvSpPr>
            <a:spLocks noChangeArrowheads="1"/>
          </p:cNvSpPr>
          <p:nvPr userDrawn="1"/>
        </p:nvSpPr>
        <p:spPr bwMode="auto">
          <a:xfrm rot="10800000">
            <a:off x="0" y="0"/>
            <a:ext cx="9144000" cy="4413250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/>
            <a:endParaRPr lang="en-US">
              <a:solidFill>
                <a:srgbClr val="000000"/>
              </a:solidFill>
            </a:endParaRPr>
          </a:p>
        </p:txBody>
      </p:sp>
      <p:pic>
        <p:nvPicPr>
          <p:cNvPr id="2059" name="Picture 15" descr="intro_rainbow_ribbon"/>
          <p:cNvPicPr>
            <a:picLocks noChangeAspect="1" noChangeArrowheads="1"/>
          </p:cNvPicPr>
          <p:nvPr userDrawn="1"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2450"/>
            <a:ext cx="91440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0" name="מלבן 11"/>
          <p:cNvSpPr>
            <a:spLocks noChangeArrowheads="1"/>
          </p:cNvSpPr>
          <p:nvPr userDrawn="1"/>
        </p:nvSpPr>
        <p:spPr bwMode="auto">
          <a:xfrm>
            <a:off x="0" y="6116638"/>
            <a:ext cx="9144000" cy="741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endParaRPr lang="en-US"/>
          </a:p>
        </p:txBody>
      </p:sp>
      <p:pic>
        <p:nvPicPr>
          <p:cNvPr id="2061" name="Picture 3" descr="ExLibris-logo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663" y="5795963"/>
            <a:ext cx="1660525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5963" y="4775200"/>
            <a:ext cx="46863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Your Name here</a:t>
            </a:r>
          </a:p>
          <a:p>
            <a:pPr lvl="0"/>
            <a:r>
              <a:rPr lang="en-US" smtClean="0"/>
              <a:t>Your position here</a:t>
            </a:r>
          </a:p>
        </p:txBody>
      </p:sp>
      <p:sp>
        <p:nvSpPr>
          <p:cNvPr id="206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293938"/>
            <a:ext cx="575945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Presentation Title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Venue| Location| XX Dec 20XX</a:t>
            </a:r>
          </a:p>
        </p:txBody>
      </p:sp>
      <p:pic>
        <p:nvPicPr>
          <p:cNvPr id="2064" name="Picture 16" descr="p3_low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388" y="155575"/>
            <a:ext cx="10191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7" descr="av13_low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75" y="157163"/>
            <a:ext cx="10191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18" descr="av32_hi200-150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388" y="1536700"/>
            <a:ext cx="10191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19" descr="p10a_low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75" y="1535113"/>
            <a:ext cx="10191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78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419100" indent="-419100" algn="l" rtl="0" eaLnBrk="0" fontAlgn="base" hangingPunct="0">
        <a:spcBef>
          <a:spcPct val="35000"/>
        </a:spcBef>
        <a:spcAft>
          <a:spcPct val="0"/>
        </a:spcAft>
        <a:buSzPct val="85000"/>
        <a:defRPr sz="2200">
          <a:solidFill>
            <a:srgbClr val="595959"/>
          </a:solidFill>
          <a:latin typeface="+mn-lt"/>
          <a:ea typeface="+mn-ea"/>
          <a:cs typeface="+mn-cs"/>
        </a:defRPr>
      </a:lvl1pPr>
      <a:lvl2pPr marL="876300" indent="-419100" algn="l" rtl="0" eaLnBrk="0" fontAlgn="base" hangingPunct="0">
        <a:spcBef>
          <a:spcPct val="35000"/>
        </a:spcBef>
        <a:spcAft>
          <a:spcPct val="0"/>
        </a:spcAft>
        <a:buSzPct val="85000"/>
        <a:buChar char="•"/>
        <a:defRPr sz="2200">
          <a:solidFill>
            <a:schemeClr val="tx1"/>
          </a:solidFill>
          <a:latin typeface="+mn-lt"/>
          <a:cs typeface="+mn-cs"/>
        </a:defRPr>
      </a:lvl2pPr>
      <a:lvl3pPr marL="1333500" indent="-419100" algn="l" rtl="0" eaLnBrk="0" fontAlgn="base" hangingPunct="0">
        <a:spcBef>
          <a:spcPct val="35000"/>
        </a:spcBef>
        <a:spcAft>
          <a:spcPct val="0"/>
        </a:spcAft>
        <a:buSzPct val="85000"/>
        <a:buChar char="•"/>
        <a:defRPr sz="2200">
          <a:solidFill>
            <a:schemeClr val="tx1"/>
          </a:solidFill>
          <a:latin typeface="+mn-lt"/>
          <a:cs typeface="+mn-cs"/>
        </a:defRPr>
      </a:lvl3pPr>
      <a:lvl4pPr marL="1790700" indent="-419100" algn="l" rtl="0" eaLnBrk="0" fontAlgn="base" hangingPunct="0">
        <a:spcBef>
          <a:spcPct val="35000"/>
        </a:spcBef>
        <a:spcAft>
          <a:spcPct val="0"/>
        </a:spcAft>
        <a:buSzPct val="85000"/>
        <a:buChar char="•"/>
        <a:defRPr sz="2200">
          <a:solidFill>
            <a:schemeClr val="tx1"/>
          </a:solidFill>
          <a:latin typeface="+mn-lt"/>
          <a:cs typeface="+mn-cs"/>
        </a:defRPr>
      </a:lvl4pPr>
      <a:lvl5pPr marL="2247900" indent="-419100" algn="l" rtl="0" eaLnBrk="0" fontAlgn="base" hangingPunct="0">
        <a:spcBef>
          <a:spcPct val="35000"/>
        </a:spcBef>
        <a:spcAft>
          <a:spcPct val="0"/>
        </a:spcAft>
        <a:buSzPct val="85000"/>
        <a:buChar char="•"/>
        <a:defRPr sz="2200">
          <a:solidFill>
            <a:schemeClr val="tx1"/>
          </a:solidFill>
          <a:latin typeface="+mn-lt"/>
          <a:cs typeface="+mn-cs"/>
        </a:defRPr>
      </a:lvl5pPr>
      <a:lvl6pPr marL="2705100" indent="-419100" algn="l" rtl="0" fontAlgn="base">
        <a:spcBef>
          <a:spcPct val="35000"/>
        </a:spcBef>
        <a:spcAft>
          <a:spcPct val="0"/>
        </a:spcAft>
        <a:buSzPct val="85000"/>
        <a:buChar char="•"/>
        <a:defRPr sz="2200">
          <a:solidFill>
            <a:schemeClr val="tx1"/>
          </a:solidFill>
          <a:latin typeface="+mn-lt"/>
          <a:cs typeface="+mn-cs"/>
        </a:defRPr>
      </a:lvl6pPr>
      <a:lvl7pPr marL="3162300" indent="-419100" algn="l" rtl="0" fontAlgn="base">
        <a:spcBef>
          <a:spcPct val="35000"/>
        </a:spcBef>
        <a:spcAft>
          <a:spcPct val="0"/>
        </a:spcAft>
        <a:buSzPct val="85000"/>
        <a:buChar char="•"/>
        <a:defRPr sz="2200">
          <a:solidFill>
            <a:schemeClr val="tx1"/>
          </a:solidFill>
          <a:latin typeface="+mn-lt"/>
          <a:cs typeface="+mn-cs"/>
        </a:defRPr>
      </a:lvl7pPr>
      <a:lvl8pPr marL="3619500" indent="-419100" algn="l" rtl="0" fontAlgn="base">
        <a:spcBef>
          <a:spcPct val="35000"/>
        </a:spcBef>
        <a:spcAft>
          <a:spcPct val="0"/>
        </a:spcAft>
        <a:buSzPct val="85000"/>
        <a:buChar char="•"/>
        <a:defRPr sz="2200">
          <a:solidFill>
            <a:schemeClr val="tx1"/>
          </a:solidFill>
          <a:latin typeface="+mn-lt"/>
          <a:cs typeface="+mn-cs"/>
        </a:defRPr>
      </a:lvl8pPr>
      <a:lvl9pPr marL="4076700" indent="-419100" algn="l" rtl="0" fontAlgn="base">
        <a:spcBef>
          <a:spcPct val="35000"/>
        </a:spcBef>
        <a:spcAft>
          <a:spcPct val="0"/>
        </a:spcAft>
        <a:buSzPct val="85000"/>
        <a:buChar char="•"/>
        <a:defRPr sz="2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lides_background_clean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777240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196975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3077" name="Picture 5" descr="ExLibris-log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178550"/>
            <a:ext cx="914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75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6308725"/>
            <a:ext cx="7777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 b="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104755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11638" y="6453188"/>
            <a:ext cx="581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6C9B8BE-C20D-4DB8-9F0A-72586ADE0C96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80" name="Text Box 8"/>
          <p:cNvSpPr txBox="1">
            <a:spLocks noChangeArrowheads="1"/>
          </p:cNvSpPr>
          <p:nvPr userDrawn="1"/>
        </p:nvSpPr>
        <p:spPr bwMode="auto">
          <a:xfrm>
            <a:off x="1476375" y="5516563"/>
            <a:ext cx="331152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sz="2200" smtClean="0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  <a:ea typeface="ＭＳ Ｐゴシック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  <a:ea typeface="ＭＳ Ｐゴシック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  <a:ea typeface="ＭＳ Ｐゴシック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  <a:ea typeface="ＭＳ Ｐゴシック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  <a:ea typeface="ＭＳ Ｐゴシック" pitchFamily="34" charset="-128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  <a:ea typeface="ＭＳ Ｐゴシック" pitchFamily="34" charset="-128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  <a:ea typeface="ＭＳ Ｐゴシック" pitchFamily="34" charset="-128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  <a:ea typeface="ＭＳ Ｐゴシック" pitchFamily="34" charset="-128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buClr>
          <a:srgbClr val="333333"/>
        </a:buClr>
        <a:buFont typeface="Times" pitchFamily="18" charset="0"/>
        <a:buChar char="•"/>
        <a:defRPr sz="24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buClr>
          <a:srgbClr val="333333"/>
        </a:buClr>
        <a:buSzPct val="70000"/>
        <a:buChar char="•"/>
        <a:defRPr sz="2200">
          <a:solidFill>
            <a:srgbClr val="333333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buClr>
          <a:srgbClr val="333333"/>
        </a:buClr>
        <a:buSzPct val="60000"/>
        <a:buFont typeface="Times" pitchFamily="18" charset="0"/>
        <a:buChar char="•"/>
        <a:defRPr sz="2000">
          <a:solidFill>
            <a:srgbClr val="333333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buClr>
          <a:srgbClr val="333333"/>
        </a:buClr>
        <a:buSzPct val="50000"/>
        <a:buChar char="•"/>
        <a:defRPr>
          <a:solidFill>
            <a:srgbClr val="333333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buClr>
          <a:srgbClr val="333333"/>
        </a:buClr>
        <a:buSzPct val="40000"/>
        <a:buChar char="•"/>
        <a:defRPr sz="16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rtl="0" fontAlgn="base">
        <a:lnSpc>
          <a:spcPct val="125000"/>
        </a:lnSpc>
        <a:spcBef>
          <a:spcPct val="20000"/>
        </a:spcBef>
        <a:spcAft>
          <a:spcPct val="0"/>
        </a:spcAft>
        <a:buClr>
          <a:srgbClr val="333333"/>
        </a:buClr>
        <a:buSzPct val="40000"/>
        <a:buChar char="•"/>
        <a:defRPr sz="1600">
          <a:solidFill>
            <a:srgbClr val="333333"/>
          </a:solidFill>
          <a:latin typeface="+mn-lt"/>
          <a:ea typeface="+mn-ea"/>
          <a:cs typeface="+mn-cs"/>
        </a:defRPr>
      </a:lvl6pPr>
      <a:lvl7pPr marL="2971800" indent="-228600" algn="l" rtl="0" fontAlgn="base">
        <a:lnSpc>
          <a:spcPct val="125000"/>
        </a:lnSpc>
        <a:spcBef>
          <a:spcPct val="20000"/>
        </a:spcBef>
        <a:spcAft>
          <a:spcPct val="0"/>
        </a:spcAft>
        <a:buClr>
          <a:srgbClr val="333333"/>
        </a:buClr>
        <a:buSzPct val="40000"/>
        <a:buChar char="•"/>
        <a:defRPr sz="1600">
          <a:solidFill>
            <a:srgbClr val="333333"/>
          </a:solidFill>
          <a:latin typeface="+mn-lt"/>
          <a:ea typeface="+mn-ea"/>
          <a:cs typeface="+mn-cs"/>
        </a:defRPr>
      </a:lvl7pPr>
      <a:lvl8pPr marL="3429000" indent="-228600" algn="l" rtl="0" fontAlgn="base">
        <a:lnSpc>
          <a:spcPct val="125000"/>
        </a:lnSpc>
        <a:spcBef>
          <a:spcPct val="20000"/>
        </a:spcBef>
        <a:spcAft>
          <a:spcPct val="0"/>
        </a:spcAft>
        <a:buClr>
          <a:srgbClr val="333333"/>
        </a:buClr>
        <a:buSzPct val="40000"/>
        <a:buChar char="•"/>
        <a:defRPr sz="1600">
          <a:solidFill>
            <a:srgbClr val="333333"/>
          </a:solidFill>
          <a:latin typeface="+mn-lt"/>
          <a:ea typeface="+mn-ea"/>
          <a:cs typeface="+mn-cs"/>
        </a:defRPr>
      </a:lvl8pPr>
      <a:lvl9pPr marL="3886200" indent="-228600" algn="l" rtl="0" fontAlgn="base">
        <a:lnSpc>
          <a:spcPct val="125000"/>
        </a:lnSpc>
        <a:spcBef>
          <a:spcPct val="20000"/>
        </a:spcBef>
        <a:spcAft>
          <a:spcPct val="0"/>
        </a:spcAft>
        <a:buClr>
          <a:srgbClr val="333333"/>
        </a:buClr>
        <a:buSzPct val="40000"/>
        <a:buChar char="•"/>
        <a:defRPr sz="1600">
          <a:solidFill>
            <a:srgbClr val="333333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מלבן 12"/>
          <p:cNvSpPr>
            <a:spLocks noChangeArrowheads="1"/>
          </p:cNvSpPr>
          <p:nvPr/>
        </p:nvSpPr>
        <p:spPr bwMode="auto">
          <a:xfrm>
            <a:off x="0" y="6634163"/>
            <a:ext cx="9144000" cy="223837"/>
          </a:xfrm>
          <a:prstGeom prst="rect">
            <a:avLst/>
          </a:prstGeom>
          <a:gradFill rotWithShape="1">
            <a:gsLst>
              <a:gs pos="0">
                <a:srgbClr val="F2F2F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/>
            <a:endParaRPr lang="en-US">
              <a:solidFill>
                <a:srgbClr val="000000"/>
              </a:solidFill>
            </a:endParaRPr>
          </a:p>
        </p:txBody>
      </p:sp>
      <p:sp>
        <p:nvSpPr>
          <p:cNvPr id="4099" name="מלבן מעוגל 7"/>
          <p:cNvSpPr>
            <a:spLocks noChangeArrowheads="1"/>
          </p:cNvSpPr>
          <p:nvPr/>
        </p:nvSpPr>
        <p:spPr bwMode="auto">
          <a:xfrm>
            <a:off x="525463" y="1238250"/>
            <a:ext cx="8093075" cy="4878388"/>
          </a:xfrm>
          <a:prstGeom prst="roundRect">
            <a:avLst>
              <a:gd name="adj" fmla="val 3926"/>
            </a:avLst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מלבן מעוגל 8"/>
          <p:cNvSpPr/>
          <p:nvPr/>
        </p:nvSpPr>
        <p:spPr bwMode="auto">
          <a:xfrm>
            <a:off x="630238" y="1338263"/>
            <a:ext cx="7883525" cy="4676775"/>
          </a:xfrm>
          <a:prstGeom prst="roundRect">
            <a:avLst>
              <a:gd name="adj" fmla="val 2794"/>
            </a:avLst>
          </a:prstGeom>
          <a:solidFill>
            <a:schemeClr val="bg1"/>
          </a:solidFill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1" name="Picture 5" descr="ExLibris-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6237288"/>
            <a:ext cx="914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4281488" y="6427788"/>
            <a:ext cx="581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0" hangingPunct="0"/>
            <a:fld id="{D9039DDD-0701-473E-9340-1C397D0D3836}" type="slidenum">
              <a:rPr lang="he-IL" sz="1000" b="1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rPr>
              <a:pPr algn="ctr" eaLnBrk="0" hangingPunct="0"/>
              <a:t>‹#›</a:t>
            </a:fld>
            <a:endParaRPr lang="en-US" sz="1000" b="1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4103" name="Rectangle 5"/>
          <p:cNvSpPr>
            <a:spLocks noChangeArrowheads="1"/>
          </p:cNvSpPr>
          <p:nvPr/>
        </p:nvSpPr>
        <p:spPr bwMode="auto">
          <a:xfrm>
            <a:off x="0" y="776288"/>
            <a:ext cx="9144000" cy="5340350"/>
          </a:xfrm>
          <a:prstGeom prst="rect">
            <a:avLst/>
          </a:prstGeom>
          <a:gradFill rotWithShape="1">
            <a:gsLst>
              <a:gs pos="0">
                <a:srgbClr val="F2F2F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/>
            <a:endParaRPr lang="en-US">
              <a:solidFill>
                <a:srgbClr val="000000"/>
              </a:solidFill>
            </a:endParaRPr>
          </a:p>
        </p:txBody>
      </p:sp>
      <p:pic>
        <p:nvPicPr>
          <p:cNvPr id="4104" name="Picture 6" descr="ruler"/>
          <p:cNvPicPr preferRelativeResize="0"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263" y="741363"/>
            <a:ext cx="9531351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מלבן 13"/>
          <p:cNvSpPr/>
          <p:nvPr/>
        </p:nvSpPr>
        <p:spPr bwMode="auto">
          <a:xfrm>
            <a:off x="0" y="6624638"/>
            <a:ext cx="9144000" cy="793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rgbClr val="E4E4E4"/>
              </a:gs>
              <a:gs pos="100000">
                <a:schemeClr val="bg1"/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6" name="מלבן 7"/>
          <p:cNvSpPr>
            <a:spLocks noChangeArrowheads="1"/>
          </p:cNvSpPr>
          <p:nvPr/>
        </p:nvSpPr>
        <p:spPr bwMode="auto">
          <a:xfrm>
            <a:off x="0" y="625475"/>
            <a:ext cx="9144000" cy="37798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4107" name="Rectangle 5"/>
          <p:cNvSpPr>
            <a:spLocks noChangeArrowheads="1"/>
          </p:cNvSpPr>
          <p:nvPr/>
        </p:nvSpPr>
        <p:spPr bwMode="auto">
          <a:xfrm>
            <a:off x="0" y="0"/>
            <a:ext cx="9144000" cy="2459038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/>
            <a:endParaRPr lang="en-US">
              <a:solidFill>
                <a:srgbClr val="000000"/>
              </a:solidFill>
            </a:endParaRPr>
          </a:p>
        </p:txBody>
      </p:sp>
      <p:pic>
        <p:nvPicPr>
          <p:cNvPr id="4108" name="Picture 4" descr="intro_rainbow_ribbon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8238"/>
            <a:ext cx="91440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3" descr="ExLibris-logo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5137150"/>
            <a:ext cx="22098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0" name="מלבן 11"/>
          <p:cNvSpPr>
            <a:spLocks noChangeArrowheads="1"/>
          </p:cNvSpPr>
          <p:nvPr/>
        </p:nvSpPr>
        <p:spPr bwMode="auto">
          <a:xfrm>
            <a:off x="7724775" y="6116638"/>
            <a:ext cx="1419225" cy="741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4111" name="מלבן 13"/>
          <p:cNvSpPr>
            <a:spLocks noChangeArrowheads="1"/>
          </p:cNvSpPr>
          <p:nvPr/>
        </p:nvSpPr>
        <p:spPr bwMode="auto">
          <a:xfrm>
            <a:off x="0" y="6634163"/>
            <a:ext cx="9144000" cy="223837"/>
          </a:xfrm>
          <a:prstGeom prst="rect">
            <a:avLst/>
          </a:prstGeom>
          <a:gradFill rotWithShape="1">
            <a:gsLst>
              <a:gs pos="0">
                <a:srgbClr val="F2F2F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/>
            <a:endParaRPr lang="en-US">
              <a:solidFill>
                <a:srgbClr val="000000"/>
              </a:solidFill>
            </a:endParaRPr>
          </a:p>
        </p:txBody>
      </p:sp>
      <p:sp>
        <p:nvSpPr>
          <p:cNvPr id="21" name="מלבן 14"/>
          <p:cNvSpPr/>
          <p:nvPr/>
        </p:nvSpPr>
        <p:spPr bwMode="auto">
          <a:xfrm>
            <a:off x="0" y="6624638"/>
            <a:ext cx="9144000" cy="793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rgbClr val="E4E4E4"/>
              </a:gs>
              <a:gs pos="100000">
                <a:schemeClr val="bg1"/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13" name="Rectangle 7"/>
          <p:cNvSpPr>
            <a:spLocks noChangeArrowheads="1"/>
          </p:cNvSpPr>
          <p:nvPr/>
        </p:nvSpPr>
        <p:spPr bwMode="auto">
          <a:xfrm>
            <a:off x="4281488" y="6427788"/>
            <a:ext cx="581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0" hangingPunct="0"/>
            <a:fld id="{D9BBBA80-6567-41FF-BB13-01C3320A982E}" type="slidenum">
              <a:rPr lang="he-IL" sz="1000" b="1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rPr>
              <a:pPr algn="ctr" eaLnBrk="0" hangingPunct="0"/>
              <a:t>‹#›</a:t>
            </a:fld>
            <a:endParaRPr lang="en-US" sz="1000" b="1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411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2568575"/>
            <a:ext cx="6399212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gilad.gal@exlibrisgroup.com</a:t>
            </a:r>
          </a:p>
        </p:txBody>
      </p:sp>
      <p:sp>
        <p:nvSpPr>
          <p:cNvPr id="41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690688"/>
            <a:ext cx="77692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7788" y="6634163"/>
            <a:ext cx="4225925" cy="2349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solidFill>
                  <a:srgbClr val="000000"/>
                </a:solidFill>
                <a:latin typeface="+mn-lt"/>
                <a:sym typeface="Symbol" pitchFamily="18" charset="2"/>
              </a:defRPr>
            </a:lvl1pPr>
          </a:lstStyle>
          <a:p>
            <a:pPr>
              <a:defRPr/>
            </a:pPr>
            <a:r>
              <a:rPr lang="en-US"/>
              <a:t></a:t>
            </a:r>
            <a:r>
              <a:rPr lang="fr-FR"/>
              <a:t> Ex Libris Ltd., 2010  </a:t>
            </a:r>
            <a:r>
              <a:rPr lang="en-US"/>
              <a:t>Internal</a:t>
            </a:r>
            <a:r>
              <a:rPr lang="fr-FR"/>
              <a:t> and </a:t>
            </a:r>
            <a:r>
              <a:rPr lang="en-US"/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342900" indent="-342900" algn="ctr" rtl="0" eaLnBrk="0" fontAlgn="base" hangingPunct="0">
        <a:spcBef>
          <a:spcPct val="35000"/>
        </a:spcBef>
        <a:spcAft>
          <a:spcPct val="0"/>
        </a:spcAft>
        <a:buSzPct val="85000"/>
        <a:defRPr sz="22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SzPct val="85000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35000"/>
        </a:spcBef>
        <a:spcAft>
          <a:spcPct val="0"/>
        </a:spcAft>
        <a:buSzPct val="85000"/>
        <a:defRPr sz="22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35000"/>
        </a:spcBef>
        <a:spcAft>
          <a:spcPct val="0"/>
        </a:spcAft>
        <a:buSzPct val="85000"/>
        <a:defRPr sz="22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35000"/>
        </a:spcBef>
        <a:spcAft>
          <a:spcPct val="0"/>
        </a:spcAft>
        <a:buSzPct val="85000"/>
        <a:defRPr sz="22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35000"/>
        </a:spcBef>
        <a:spcAft>
          <a:spcPct val="0"/>
        </a:spcAft>
        <a:buSzPct val="85000"/>
        <a:defRPr sz="22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35000"/>
        </a:spcBef>
        <a:spcAft>
          <a:spcPct val="0"/>
        </a:spcAft>
        <a:buSzPct val="85000"/>
        <a:defRPr sz="22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35000"/>
        </a:spcBef>
        <a:spcAft>
          <a:spcPct val="0"/>
        </a:spcAft>
        <a:buSzPct val="85000"/>
        <a:defRPr sz="22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35000"/>
        </a:spcBef>
        <a:spcAft>
          <a:spcPct val="0"/>
        </a:spcAft>
        <a:buSzPct val="85000"/>
        <a:defRPr sz="2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מלבן 12"/>
          <p:cNvSpPr>
            <a:spLocks noChangeArrowheads="1"/>
          </p:cNvSpPr>
          <p:nvPr userDrawn="1"/>
        </p:nvSpPr>
        <p:spPr bwMode="auto">
          <a:xfrm>
            <a:off x="0" y="6634163"/>
            <a:ext cx="9144000" cy="223837"/>
          </a:xfrm>
          <a:prstGeom prst="rect">
            <a:avLst/>
          </a:prstGeom>
          <a:gradFill rotWithShape="1">
            <a:gsLst>
              <a:gs pos="0">
                <a:srgbClr val="F2F2F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/>
            <a:endParaRPr lang="en-US">
              <a:solidFill>
                <a:srgbClr val="000000"/>
              </a:solidFill>
            </a:endParaRPr>
          </a:p>
        </p:txBody>
      </p:sp>
      <p:sp>
        <p:nvSpPr>
          <p:cNvPr id="5123" name="מלבן מעוגל 7"/>
          <p:cNvSpPr>
            <a:spLocks noChangeArrowheads="1"/>
          </p:cNvSpPr>
          <p:nvPr/>
        </p:nvSpPr>
        <p:spPr bwMode="auto">
          <a:xfrm>
            <a:off x="525463" y="1238250"/>
            <a:ext cx="8093075" cy="4878388"/>
          </a:xfrm>
          <a:prstGeom prst="roundRect">
            <a:avLst>
              <a:gd name="adj" fmla="val 3926"/>
            </a:avLst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מלבן מעוגל 8"/>
          <p:cNvSpPr/>
          <p:nvPr/>
        </p:nvSpPr>
        <p:spPr bwMode="auto">
          <a:xfrm>
            <a:off x="630238" y="1338263"/>
            <a:ext cx="7883525" cy="4676775"/>
          </a:xfrm>
          <a:prstGeom prst="roundRect">
            <a:avLst>
              <a:gd name="adj" fmla="val 2794"/>
            </a:avLst>
          </a:prstGeom>
          <a:solidFill>
            <a:schemeClr val="bg1"/>
          </a:solidFill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5" name="Picture 5" descr="ExLibris-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6237288"/>
            <a:ext cx="914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Rectangle 7"/>
          <p:cNvSpPr>
            <a:spLocks noChangeArrowheads="1"/>
          </p:cNvSpPr>
          <p:nvPr/>
        </p:nvSpPr>
        <p:spPr bwMode="auto">
          <a:xfrm>
            <a:off x="4281488" y="6427788"/>
            <a:ext cx="581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0" hangingPunct="0"/>
            <a:fld id="{F69D30DC-F408-4344-AEDE-D80B61A6E3EC}" type="slidenum">
              <a:rPr lang="he-IL" sz="1000" b="1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rPr>
              <a:pPr algn="ctr" eaLnBrk="0" hangingPunct="0"/>
              <a:t>‹#›</a:t>
            </a:fld>
            <a:endParaRPr lang="en-US" sz="1000" b="1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5127" name="Rectangle 5"/>
          <p:cNvSpPr>
            <a:spLocks noChangeArrowheads="1"/>
          </p:cNvSpPr>
          <p:nvPr/>
        </p:nvSpPr>
        <p:spPr bwMode="auto">
          <a:xfrm>
            <a:off x="0" y="776288"/>
            <a:ext cx="9144000" cy="5340350"/>
          </a:xfrm>
          <a:prstGeom prst="rect">
            <a:avLst/>
          </a:prstGeom>
          <a:gradFill rotWithShape="1">
            <a:gsLst>
              <a:gs pos="0">
                <a:srgbClr val="F2F2F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/>
            <a:endParaRPr lang="en-US">
              <a:solidFill>
                <a:srgbClr val="000000"/>
              </a:solidFill>
            </a:endParaRPr>
          </a:p>
        </p:txBody>
      </p:sp>
      <p:pic>
        <p:nvPicPr>
          <p:cNvPr id="5128" name="Picture 6" descr="ruler"/>
          <p:cNvPicPr preferRelativeResize="0"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263" y="741363"/>
            <a:ext cx="9531351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מלבן 13"/>
          <p:cNvSpPr/>
          <p:nvPr/>
        </p:nvSpPr>
        <p:spPr bwMode="auto">
          <a:xfrm>
            <a:off x="0" y="6624638"/>
            <a:ext cx="9144000" cy="793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rgbClr val="E4E4E4"/>
              </a:gs>
              <a:gs pos="100000">
                <a:schemeClr val="bg1"/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30" name="Rectangle 5"/>
          <p:cNvSpPr>
            <a:spLocks noChangeArrowheads="1"/>
          </p:cNvSpPr>
          <p:nvPr userDrawn="1"/>
        </p:nvSpPr>
        <p:spPr bwMode="auto">
          <a:xfrm>
            <a:off x="0" y="776288"/>
            <a:ext cx="9144000" cy="5340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/>
            <a:endParaRPr lang="en-US">
              <a:solidFill>
                <a:srgbClr val="000000"/>
              </a:solidFill>
            </a:endParaRPr>
          </a:p>
        </p:txBody>
      </p:sp>
      <p:pic>
        <p:nvPicPr>
          <p:cNvPr id="5131" name="תמונה 5" descr="bridge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588" y="3865563"/>
            <a:ext cx="4175125" cy="278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2" name="Rectangle 5"/>
          <p:cNvSpPr>
            <a:spLocks noChangeArrowheads="1"/>
          </p:cNvSpPr>
          <p:nvPr userDrawn="1"/>
        </p:nvSpPr>
        <p:spPr bwMode="auto">
          <a:xfrm rot="10800000">
            <a:off x="0" y="0"/>
            <a:ext cx="9144000" cy="769938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/>
            <a:endParaRPr lang="en-US">
              <a:solidFill>
                <a:srgbClr val="000000"/>
              </a:solidFill>
            </a:endParaRPr>
          </a:p>
        </p:txBody>
      </p:sp>
      <p:pic>
        <p:nvPicPr>
          <p:cNvPr id="5133" name="Picture 6" descr="ruler"/>
          <p:cNvPicPr preferRelativeResize="0"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263" y="741363"/>
            <a:ext cx="9531351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מלבן 8"/>
          <p:cNvSpPr>
            <a:spLocks noChangeArrowheads="1"/>
          </p:cNvSpPr>
          <p:nvPr userDrawn="1"/>
        </p:nvSpPr>
        <p:spPr bwMode="auto">
          <a:xfrm>
            <a:off x="0" y="6634163"/>
            <a:ext cx="9144000" cy="223837"/>
          </a:xfrm>
          <a:prstGeom prst="rect">
            <a:avLst/>
          </a:prstGeom>
          <a:gradFill rotWithShape="1">
            <a:gsLst>
              <a:gs pos="0">
                <a:srgbClr val="F2F2F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/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מלבן 9"/>
          <p:cNvSpPr/>
          <p:nvPr userDrawn="1"/>
        </p:nvSpPr>
        <p:spPr bwMode="auto">
          <a:xfrm>
            <a:off x="0" y="6624638"/>
            <a:ext cx="9144000" cy="793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rgbClr val="E4E4E4"/>
              </a:gs>
              <a:gs pos="100000">
                <a:schemeClr val="bg1"/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36" name="Rectangle 7"/>
          <p:cNvSpPr>
            <a:spLocks noChangeArrowheads="1"/>
          </p:cNvSpPr>
          <p:nvPr userDrawn="1"/>
        </p:nvSpPr>
        <p:spPr bwMode="auto">
          <a:xfrm>
            <a:off x="4281488" y="6427788"/>
            <a:ext cx="581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0" hangingPunct="0"/>
            <a:fld id="{0BCD4D54-2FF2-43FB-9FCB-7E1E910B1338}" type="slidenum">
              <a:rPr lang="he-IL" sz="1000" b="1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rPr>
              <a:pPr algn="ctr" eaLnBrk="0" hangingPunct="0"/>
              <a:t>‹#›</a:t>
            </a:fld>
            <a:endParaRPr lang="en-US" sz="1000" b="1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513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5138" y="995363"/>
            <a:ext cx="7989887" cy="492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63525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SzPct val="85000"/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SzPct val="85000"/>
        <a:buChar char="•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35000"/>
        </a:spcBef>
        <a:spcAft>
          <a:spcPct val="0"/>
        </a:spcAft>
        <a:buSzPct val="85000"/>
        <a:buChar char="•"/>
        <a:defRPr sz="22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35000"/>
        </a:spcBef>
        <a:spcAft>
          <a:spcPct val="0"/>
        </a:spcAft>
        <a:buSzPct val="85000"/>
        <a:buChar char="•"/>
        <a:defRPr sz="22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35000"/>
        </a:spcBef>
        <a:spcAft>
          <a:spcPct val="0"/>
        </a:spcAft>
        <a:buSzPct val="85000"/>
        <a:buChar char="•"/>
        <a:defRPr sz="22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35000"/>
        </a:spcBef>
        <a:spcAft>
          <a:spcPct val="0"/>
        </a:spcAft>
        <a:buSzPct val="85000"/>
        <a:buChar char="•"/>
        <a:defRPr sz="22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35000"/>
        </a:spcBef>
        <a:spcAft>
          <a:spcPct val="0"/>
        </a:spcAft>
        <a:buSzPct val="85000"/>
        <a:buChar char="•"/>
        <a:defRPr sz="22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35000"/>
        </a:spcBef>
        <a:spcAft>
          <a:spcPct val="0"/>
        </a:spcAft>
        <a:buSzPct val="85000"/>
        <a:buChar char="•"/>
        <a:defRPr sz="22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35000"/>
        </a:spcBef>
        <a:spcAft>
          <a:spcPct val="0"/>
        </a:spcAft>
        <a:buSzPct val="85000"/>
        <a:buChar char="•"/>
        <a:defRPr sz="2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7772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381750"/>
            <a:ext cx="792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200" smtClean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  <p:pic>
        <p:nvPicPr>
          <p:cNvPr id="5125" name="Picture 5" descr="ruler"/>
          <p:cNvPicPr preferRelativeResize="0"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969963"/>
            <a:ext cx="8413750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4281488" y="6453188"/>
            <a:ext cx="581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fld id="{BBF74202-81F1-4B50-91D4-D512A72E8213}" type="slidenum">
              <a:rPr lang="he-IL" sz="1200" b="1">
                <a:solidFill>
                  <a:srgbClr val="000000"/>
                </a:solidFill>
                <a:latin typeface="Verdana" pitchFamily="34" charset="0"/>
                <a:ea typeface="ＭＳ Ｐゴシック" pitchFamily="-80" charset="-128"/>
              </a:rPr>
              <a:pPr algn="ctr" eaLnBrk="0" hangingPunct="0">
                <a:defRPr/>
              </a:pPr>
              <a:t>‹#›</a:t>
            </a:fld>
            <a:endParaRPr lang="en-US" sz="1200" b="1">
              <a:solidFill>
                <a:srgbClr val="000000"/>
              </a:solidFill>
              <a:latin typeface="Verdana" pitchFamily="34" charset="0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1830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  <p:sldLayoutId id="214748390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 Unicode MS" pitchFamily="34" charset="-128"/>
        <a:buChar char="•"/>
        <a:defRPr sz="24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 Unicode MS" pitchFamily="34" charset="-128"/>
        <a:buChar char="•"/>
        <a:defRPr sz="2200">
          <a:solidFill>
            <a:srgbClr val="333333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 Unicode MS" pitchFamily="34" charset="-128"/>
        <a:buChar char="•"/>
        <a:defRPr sz="2000">
          <a:solidFill>
            <a:srgbClr val="333333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 Unicode MS" pitchFamily="34" charset="-128"/>
        <a:buChar char="•"/>
        <a:defRPr>
          <a:solidFill>
            <a:srgbClr val="333333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 Unicode MS" pitchFamily="34" charset="-128"/>
        <a:buChar char="•"/>
        <a:defRPr>
          <a:solidFill>
            <a:srgbClr val="333333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 Unicode MS" pitchFamily="34" charset="-128"/>
        <a:buChar char="•"/>
        <a:defRPr>
          <a:solidFill>
            <a:srgbClr val="333333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 Unicode MS" pitchFamily="34" charset="-128"/>
        <a:buChar char="•"/>
        <a:defRPr>
          <a:solidFill>
            <a:srgbClr val="333333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 Unicode MS" pitchFamily="34" charset="-128"/>
        <a:buChar char="•"/>
        <a:defRPr>
          <a:solidFill>
            <a:srgbClr val="333333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 Unicode MS" pitchFamily="34" charset="-128"/>
        <a:buChar char="•"/>
        <a:defRPr>
          <a:solidFill>
            <a:srgbClr val="333333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Mean_average_precision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14.png"/><Relationship Id="rId4" Type="http://schemas.openxmlformats.org/officeDocument/2006/relationships/hyperlink" Target="http://en.wikipedia.org/wiki/Mean_reciprocal_rank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tm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8.xml"/><Relationship Id="rId4" Type="http://schemas.openxmlformats.org/officeDocument/2006/relationships/chart" Target="../charts/char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5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4.png"/><Relationship Id="rId4" Type="http://schemas.openxmlformats.org/officeDocument/2006/relationships/image" Target="../media/image1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58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4.png"/><Relationship Id="rId4" Type="http://schemas.openxmlformats.org/officeDocument/2006/relationships/image" Target="../media/image1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31.tmp"/><Relationship Id="rId4" Type="http://schemas.openxmlformats.org/officeDocument/2006/relationships/image" Target="../media/image30.tm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34.tmp"/><Relationship Id="rId4" Type="http://schemas.openxmlformats.org/officeDocument/2006/relationships/image" Target="../media/image33.tm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42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1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0" y="457200"/>
            <a:ext cx="9144000" cy="5715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reflection blurRad="6350" stA="50000" endA="300" endPos="90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76250" y="-228600"/>
            <a:ext cx="85725" cy="708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09650" y="-228600"/>
            <a:ext cx="85725" cy="708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3050" y="-228600"/>
            <a:ext cx="85725" cy="708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76450" y="-228600"/>
            <a:ext cx="85725" cy="708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609850" y="-228600"/>
            <a:ext cx="85725" cy="708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43250" y="-228600"/>
            <a:ext cx="85725" cy="708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676650" y="-228600"/>
            <a:ext cx="85725" cy="708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210050" y="-228600"/>
            <a:ext cx="85725" cy="708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743450" y="-228600"/>
            <a:ext cx="85725" cy="708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276850" y="-228600"/>
            <a:ext cx="85725" cy="708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810250" y="-228600"/>
            <a:ext cx="85725" cy="708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343650" y="-228600"/>
            <a:ext cx="85725" cy="708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915150" y="-228600"/>
            <a:ext cx="85725" cy="708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448550" y="-228600"/>
            <a:ext cx="85725" cy="708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981950" y="-228600"/>
            <a:ext cx="85725" cy="708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515350" y="-228600"/>
            <a:ext cx="85725" cy="708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Triangle 24"/>
          <p:cNvSpPr/>
          <p:nvPr/>
        </p:nvSpPr>
        <p:spPr>
          <a:xfrm flipH="1" flipV="1">
            <a:off x="0" y="2362200"/>
            <a:ext cx="9144000" cy="38100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733925" y="3496270"/>
            <a:ext cx="3800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Tamar</a:t>
            </a:r>
            <a:r>
              <a:rPr lang="en-US" sz="1200" b="1" dirty="0"/>
              <a:t> 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Sadeh, PhD</a:t>
            </a:r>
          </a:p>
          <a:p>
            <a:endParaRPr lang="en-US" sz="1200" dirty="0"/>
          </a:p>
        </p:txBody>
      </p:sp>
      <p:sp>
        <p:nvSpPr>
          <p:cNvPr id="29" name="Rounded Rectangle 28"/>
          <p:cNvSpPr/>
          <p:nvPr/>
        </p:nvSpPr>
        <p:spPr>
          <a:xfrm>
            <a:off x="3228974" y="4876800"/>
            <a:ext cx="2581275" cy="1295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237" y="5105400"/>
            <a:ext cx="1955526" cy="911218"/>
          </a:xfrm>
          <a:prstGeom prst="rect">
            <a:avLst/>
          </a:prstGeom>
        </p:spPr>
      </p:pic>
      <p:sp>
        <p:nvSpPr>
          <p:cNvPr id="30" name="Right Triangle 29"/>
          <p:cNvSpPr/>
          <p:nvPr/>
        </p:nvSpPr>
        <p:spPr>
          <a:xfrm flipH="1">
            <a:off x="0" y="-1447800"/>
            <a:ext cx="9144000" cy="38100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581149" y="1680389"/>
            <a:ext cx="7334251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Relevance Ranking </a:t>
            </a:r>
            <a:r>
              <a:rPr 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/>
            </a:r>
            <a:br>
              <a:rPr 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</a:br>
            <a:r>
              <a:rPr 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in 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the Scholarly Domain</a:t>
            </a:r>
          </a:p>
          <a:p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 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/>
            </a:r>
            <a:b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</a:b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1251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209800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666699"/>
                </a:solidFill>
                <a:latin typeface="Verdana" pitchFamily="34" charset="0"/>
              </a:rPr>
              <a:t>Relevance ranking is not new to us.</a:t>
            </a:r>
            <a:endParaRPr lang="en-US" sz="3600" b="1" dirty="0">
              <a:solidFill>
                <a:srgbClr val="666699"/>
              </a:solidFill>
              <a:latin typeface="Verdan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110" y="6074200"/>
            <a:ext cx="1191490" cy="55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51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LO: Search Oxford Libraries Online - the prince - Windows Internet Explor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828800" y="2133600"/>
            <a:ext cx="7162800" cy="1143000"/>
          </a:xfrm>
          <a:prstGeom prst="round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68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scoverLibrary - pride and prejudice - Mozilla Firefox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981200" y="2019300"/>
            <a:ext cx="4495800" cy="800100"/>
          </a:xfrm>
          <a:prstGeom prst="round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2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urtin University Library Catalogue - Renovascular hypertension: screening and modern managemen - Windows Internet Explor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828800" y="2057400"/>
            <a:ext cx="5562600" cy="1143000"/>
          </a:xfrm>
          <a:prstGeom prst="round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50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urtin University Library Catalogue - quantum hall effect stern - Windows Internet Explor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73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33400" y="1371600"/>
            <a:ext cx="2514600" cy="354166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143000"/>
            <a:ext cx="21336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1</a:t>
            </a:r>
            <a:endParaRPr lang="en-US" sz="2390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276600" y="1371600"/>
            <a:ext cx="2514600" cy="354166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5200" y="1143000"/>
            <a:ext cx="21336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2</a:t>
            </a:r>
            <a:endParaRPr lang="en-US" sz="239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19800" y="1371600"/>
            <a:ext cx="2514600" cy="354166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8400" y="1143000"/>
            <a:ext cx="21336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2138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Being Methodical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dirty="0" smtClean="0"/>
              <a:t>Test </a:t>
            </a:r>
            <a:r>
              <a:rPr lang="en-US" dirty="0"/>
              <a:t>environment, tools, and procedures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dirty="0" smtClean="0"/>
              <a:t>Metrics </a:t>
            </a:r>
            <a:r>
              <a:rPr lang="en-US" dirty="0"/>
              <a:t>to evaluate our current success </a:t>
            </a:r>
            <a:r>
              <a:rPr lang="en-US" dirty="0" smtClean="0"/>
              <a:t>and the improvements we make</a:t>
            </a:r>
            <a:endParaRPr lang="en-US" dirty="0"/>
          </a:p>
          <a:p>
            <a:pPr eaLnBrk="1" hangingPunct="1">
              <a:lnSpc>
                <a:spcPct val="150000"/>
              </a:lnSpc>
              <a:defRPr/>
            </a:pPr>
            <a:r>
              <a:rPr lang="en-US" dirty="0" smtClean="0"/>
              <a:t>Measurements </a:t>
            </a:r>
            <a:r>
              <a:rPr lang="en-US" dirty="0"/>
              <a:t>to assess the success of the </a:t>
            </a:r>
            <a:r>
              <a:rPr lang="en-US" dirty="0" smtClean="0"/>
              <a:t>changes, once implemented</a:t>
            </a:r>
            <a:endParaRPr lang="en-US" dirty="0"/>
          </a:p>
          <a:p>
            <a:pPr marL="0" indent="0">
              <a:lnSpc>
                <a:spcPct val="150000"/>
              </a:lnSpc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110" y="6074200"/>
            <a:ext cx="1191490" cy="55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22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683" name="Rectangle 51"/>
          <p:cNvSpPr>
            <a:spLocks noChangeArrowheads="1"/>
          </p:cNvSpPr>
          <p:nvPr/>
        </p:nvSpPr>
        <p:spPr bwMode="auto">
          <a:xfrm>
            <a:off x="2438400" y="4800600"/>
            <a:ext cx="4343400" cy="1371600"/>
          </a:xfrm>
          <a:prstGeom prst="rect">
            <a:avLst/>
          </a:prstGeom>
          <a:solidFill>
            <a:srgbClr val="5F5F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9725" name="Rectangle 93"/>
          <p:cNvSpPr>
            <a:spLocks noChangeArrowheads="1"/>
          </p:cNvSpPr>
          <p:nvPr/>
        </p:nvSpPr>
        <p:spPr bwMode="auto">
          <a:xfrm>
            <a:off x="3505200" y="4876800"/>
            <a:ext cx="1295400" cy="1219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9642" name="Rectangle 10"/>
          <p:cNvSpPr>
            <a:spLocks noChangeArrowheads="1"/>
          </p:cNvSpPr>
          <p:nvPr/>
        </p:nvSpPr>
        <p:spPr bwMode="auto">
          <a:xfrm>
            <a:off x="2438400" y="2316163"/>
            <a:ext cx="4343400" cy="1371600"/>
          </a:xfrm>
          <a:prstGeom prst="rect">
            <a:avLst/>
          </a:prstGeom>
          <a:solidFill>
            <a:srgbClr val="5F5F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9649" name="Rectangle 17"/>
          <p:cNvSpPr>
            <a:spLocks noChangeArrowheads="1"/>
          </p:cNvSpPr>
          <p:nvPr/>
        </p:nvSpPr>
        <p:spPr bwMode="auto">
          <a:xfrm>
            <a:off x="3276600" y="2468563"/>
            <a:ext cx="228600" cy="3048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9651" name="Rectangle 19"/>
          <p:cNvSpPr>
            <a:spLocks noChangeArrowheads="1"/>
          </p:cNvSpPr>
          <p:nvPr/>
        </p:nvSpPr>
        <p:spPr bwMode="auto">
          <a:xfrm>
            <a:off x="3276600" y="2849563"/>
            <a:ext cx="228600" cy="3048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9653" name="Rectangle 21"/>
          <p:cNvSpPr>
            <a:spLocks noChangeArrowheads="1"/>
          </p:cNvSpPr>
          <p:nvPr/>
        </p:nvSpPr>
        <p:spPr bwMode="auto">
          <a:xfrm>
            <a:off x="3276600" y="3230563"/>
            <a:ext cx="228600" cy="3048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9691" name="Rectangle 59"/>
          <p:cNvSpPr>
            <a:spLocks noChangeArrowheads="1"/>
          </p:cNvSpPr>
          <p:nvPr/>
        </p:nvSpPr>
        <p:spPr bwMode="auto">
          <a:xfrm>
            <a:off x="3276600" y="4953000"/>
            <a:ext cx="228600" cy="3048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9693" name="Rectangle 61"/>
          <p:cNvSpPr>
            <a:spLocks noChangeArrowheads="1"/>
          </p:cNvSpPr>
          <p:nvPr/>
        </p:nvSpPr>
        <p:spPr bwMode="auto">
          <a:xfrm>
            <a:off x="3276600" y="5334000"/>
            <a:ext cx="228600" cy="3048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9695" name="Rectangle 63"/>
          <p:cNvSpPr>
            <a:spLocks noChangeArrowheads="1"/>
          </p:cNvSpPr>
          <p:nvPr/>
        </p:nvSpPr>
        <p:spPr bwMode="auto">
          <a:xfrm>
            <a:off x="3276600" y="5715000"/>
            <a:ext cx="228600" cy="3048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9682" name="Rectangle 50"/>
          <p:cNvSpPr>
            <a:spLocks noChangeArrowheads="1"/>
          </p:cNvSpPr>
          <p:nvPr/>
        </p:nvSpPr>
        <p:spPr bwMode="auto">
          <a:xfrm>
            <a:off x="3505200" y="2392363"/>
            <a:ext cx="1295400" cy="1219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Precision and Recall</a:t>
            </a:r>
          </a:p>
        </p:txBody>
      </p:sp>
      <p:sp>
        <p:nvSpPr>
          <p:cNvPr id="70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2057400" cy="1295400"/>
          </a:xfrm>
        </p:spPr>
        <p:txBody>
          <a:bodyPr/>
          <a:lstStyle/>
          <a:p>
            <a:pPr marL="0" indent="0">
              <a:lnSpc>
                <a:spcPct val="120000"/>
              </a:lnSpc>
              <a:buFont typeface="Arial Unicode MS" pitchFamily="34" charset="-128"/>
              <a:buNone/>
            </a:pPr>
            <a:r>
              <a:rPr lang="en-US" b="1" smtClean="0"/>
              <a:t>Precision</a:t>
            </a:r>
            <a:r>
              <a:rPr lang="en-US" smtClean="0"/>
              <a:t>=</a:t>
            </a:r>
          </a:p>
          <a:p>
            <a:pPr marL="0" indent="0">
              <a:lnSpc>
                <a:spcPct val="120000"/>
              </a:lnSpc>
              <a:buFont typeface="Arial Unicode MS" pitchFamily="34" charset="-128"/>
              <a:buNone/>
            </a:pPr>
            <a:endParaRPr lang="en-US" smtClean="0"/>
          </a:p>
          <a:p>
            <a:pPr marL="0" indent="0">
              <a:lnSpc>
                <a:spcPct val="120000"/>
              </a:lnSpc>
              <a:buFont typeface="Arial Unicode MS" pitchFamily="34" charset="-128"/>
              <a:buNone/>
            </a:pPr>
            <a:endParaRPr lang="en-US" smtClean="0"/>
          </a:p>
        </p:txBody>
      </p:sp>
      <p:sp>
        <p:nvSpPr>
          <p:cNvPr id="709636" name="Text Box 4"/>
          <p:cNvSpPr txBox="1">
            <a:spLocks noChangeArrowheads="1"/>
          </p:cNvSpPr>
          <p:nvPr/>
        </p:nvSpPr>
        <p:spPr bwMode="auto">
          <a:xfrm>
            <a:off x="2362200" y="11430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333333"/>
                </a:solidFill>
                <a:latin typeface="Verdana" pitchFamily="34" charset="0"/>
              </a:rPr>
              <a:t>Number of relevant documents retrieved</a:t>
            </a:r>
          </a:p>
        </p:txBody>
      </p:sp>
      <p:sp>
        <p:nvSpPr>
          <p:cNvPr id="709637" name="Text Box 5"/>
          <p:cNvSpPr txBox="1">
            <a:spLocks noChangeArrowheads="1"/>
          </p:cNvSpPr>
          <p:nvPr/>
        </p:nvSpPr>
        <p:spPr bwMode="auto">
          <a:xfrm>
            <a:off x="2362200" y="1738313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333333"/>
                </a:solidFill>
                <a:latin typeface="Verdana" pitchFamily="34" charset="0"/>
              </a:rPr>
              <a:t>Total number of documents retrieved</a:t>
            </a:r>
          </a:p>
        </p:txBody>
      </p:sp>
      <p:sp>
        <p:nvSpPr>
          <p:cNvPr id="709638" name="Line 6"/>
          <p:cNvSpPr>
            <a:spLocks noChangeShapeType="1"/>
          </p:cNvSpPr>
          <p:nvPr/>
        </p:nvSpPr>
        <p:spPr bwMode="auto">
          <a:xfrm>
            <a:off x="2362200" y="1676400"/>
            <a:ext cx="632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9639" name="Text Box 7"/>
          <p:cNvSpPr txBox="1">
            <a:spLocks noChangeArrowheads="1"/>
          </p:cNvSpPr>
          <p:nvPr/>
        </p:nvSpPr>
        <p:spPr bwMode="auto">
          <a:xfrm>
            <a:off x="2362200" y="3763963"/>
            <a:ext cx="670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333333"/>
                </a:solidFill>
                <a:latin typeface="Verdana" pitchFamily="34" charset="0"/>
              </a:rPr>
              <a:t>Number of relevant documents retrieved</a:t>
            </a:r>
          </a:p>
        </p:txBody>
      </p:sp>
      <p:sp>
        <p:nvSpPr>
          <p:cNvPr id="709640" name="Text Box 8"/>
          <p:cNvSpPr txBox="1">
            <a:spLocks noChangeArrowheads="1"/>
          </p:cNvSpPr>
          <p:nvPr/>
        </p:nvSpPr>
        <p:spPr bwMode="auto">
          <a:xfrm>
            <a:off x="2057400" y="4237038"/>
            <a:ext cx="7086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333333"/>
                </a:solidFill>
                <a:latin typeface="Verdana" pitchFamily="34" charset="0"/>
              </a:rPr>
              <a:t>Total number of existing relevant documents</a:t>
            </a:r>
          </a:p>
        </p:txBody>
      </p:sp>
      <p:sp>
        <p:nvSpPr>
          <p:cNvPr id="709641" name="Line 9"/>
          <p:cNvSpPr>
            <a:spLocks noChangeShapeType="1"/>
          </p:cNvSpPr>
          <p:nvPr/>
        </p:nvSpPr>
        <p:spPr bwMode="auto">
          <a:xfrm>
            <a:off x="2362200" y="4221163"/>
            <a:ext cx="632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9643" name="Rectangle 11"/>
          <p:cNvSpPr>
            <a:spLocks noChangeArrowheads="1"/>
          </p:cNvSpPr>
          <p:nvPr/>
        </p:nvSpPr>
        <p:spPr bwMode="auto">
          <a:xfrm>
            <a:off x="2667000" y="2468563"/>
            <a:ext cx="228600" cy="3048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9644" name="Rectangle 12"/>
          <p:cNvSpPr>
            <a:spLocks noChangeArrowheads="1"/>
          </p:cNvSpPr>
          <p:nvPr/>
        </p:nvSpPr>
        <p:spPr bwMode="auto">
          <a:xfrm>
            <a:off x="2971800" y="2468563"/>
            <a:ext cx="228600" cy="3048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9645" name="Rectangle 13"/>
          <p:cNvSpPr>
            <a:spLocks noChangeArrowheads="1"/>
          </p:cNvSpPr>
          <p:nvPr/>
        </p:nvSpPr>
        <p:spPr bwMode="auto">
          <a:xfrm>
            <a:off x="2667000" y="2849563"/>
            <a:ext cx="228600" cy="3048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9646" name="Rectangle 14"/>
          <p:cNvSpPr>
            <a:spLocks noChangeArrowheads="1"/>
          </p:cNvSpPr>
          <p:nvPr/>
        </p:nvSpPr>
        <p:spPr bwMode="auto">
          <a:xfrm>
            <a:off x="2971800" y="2849563"/>
            <a:ext cx="228600" cy="3048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9647" name="Rectangle 15"/>
          <p:cNvSpPr>
            <a:spLocks noChangeArrowheads="1"/>
          </p:cNvSpPr>
          <p:nvPr/>
        </p:nvSpPr>
        <p:spPr bwMode="auto">
          <a:xfrm>
            <a:off x="2667000" y="3230563"/>
            <a:ext cx="228600" cy="3048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9648" name="Rectangle 16"/>
          <p:cNvSpPr>
            <a:spLocks noChangeArrowheads="1"/>
          </p:cNvSpPr>
          <p:nvPr/>
        </p:nvSpPr>
        <p:spPr bwMode="auto">
          <a:xfrm>
            <a:off x="2971800" y="3230563"/>
            <a:ext cx="228600" cy="3048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9650" name="Rectangle 18"/>
          <p:cNvSpPr>
            <a:spLocks noChangeArrowheads="1"/>
          </p:cNvSpPr>
          <p:nvPr/>
        </p:nvSpPr>
        <p:spPr bwMode="auto">
          <a:xfrm>
            <a:off x="3581400" y="2468563"/>
            <a:ext cx="228600" cy="3048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9652" name="Rectangle 20"/>
          <p:cNvSpPr>
            <a:spLocks noChangeArrowheads="1"/>
          </p:cNvSpPr>
          <p:nvPr/>
        </p:nvSpPr>
        <p:spPr bwMode="auto">
          <a:xfrm>
            <a:off x="3581400" y="2849563"/>
            <a:ext cx="228600" cy="3048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9654" name="Rectangle 22"/>
          <p:cNvSpPr>
            <a:spLocks noChangeArrowheads="1"/>
          </p:cNvSpPr>
          <p:nvPr/>
        </p:nvSpPr>
        <p:spPr bwMode="auto">
          <a:xfrm>
            <a:off x="3581400" y="3230563"/>
            <a:ext cx="228600" cy="3048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9655" name="Rectangle 23"/>
          <p:cNvSpPr>
            <a:spLocks noChangeArrowheads="1"/>
          </p:cNvSpPr>
          <p:nvPr/>
        </p:nvSpPr>
        <p:spPr bwMode="auto">
          <a:xfrm>
            <a:off x="3886200" y="2468563"/>
            <a:ext cx="228600" cy="3048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9656" name="Rectangle 24"/>
          <p:cNvSpPr>
            <a:spLocks noChangeArrowheads="1"/>
          </p:cNvSpPr>
          <p:nvPr/>
        </p:nvSpPr>
        <p:spPr bwMode="auto">
          <a:xfrm>
            <a:off x="4191000" y="2468563"/>
            <a:ext cx="228600" cy="3048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9657" name="Rectangle 25"/>
          <p:cNvSpPr>
            <a:spLocks noChangeArrowheads="1"/>
          </p:cNvSpPr>
          <p:nvPr/>
        </p:nvSpPr>
        <p:spPr bwMode="auto">
          <a:xfrm>
            <a:off x="3886200" y="2849563"/>
            <a:ext cx="228600" cy="3048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9658" name="Rectangle 26"/>
          <p:cNvSpPr>
            <a:spLocks noChangeArrowheads="1"/>
          </p:cNvSpPr>
          <p:nvPr/>
        </p:nvSpPr>
        <p:spPr bwMode="auto">
          <a:xfrm>
            <a:off x="4191000" y="2849563"/>
            <a:ext cx="228600" cy="3048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9659" name="Rectangle 27"/>
          <p:cNvSpPr>
            <a:spLocks noChangeArrowheads="1"/>
          </p:cNvSpPr>
          <p:nvPr/>
        </p:nvSpPr>
        <p:spPr bwMode="auto">
          <a:xfrm>
            <a:off x="3886200" y="3230563"/>
            <a:ext cx="228600" cy="3048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9660" name="Rectangle 28"/>
          <p:cNvSpPr>
            <a:spLocks noChangeArrowheads="1"/>
          </p:cNvSpPr>
          <p:nvPr/>
        </p:nvSpPr>
        <p:spPr bwMode="auto">
          <a:xfrm>
            <a:off x="4191000" y="3230563"/>
            <a:ext cx="228600" cy="3048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9661" name="Rectangle 29"/>
          <p:cNvSpPr>
            <a:spLocks noChangeArrowheads="1"/>
          </p:cNvSpPr>
          <p:nvPr/>
        </p:nvSpPr>
        <p:spPr bwMode="auto">
          <a:xfrm>
            <a:off x="4495800" y="2468563"/>
            <a:ext cx="228600" cy="3048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9662" name="Rectangle 30"/>
          <p:cNvSpPr>
            <a:spLocks noChangeArrowheads="1"/>
          </p:cNvSpPr>
          <p:nvPr/>
        </p:nvSpPr>
        <p:spPr bwMode="auto">
          <a:xfrm>
            <a:off x="4800600" y="2468563"/>
            <a:ext cx="228600" cy="3048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9663" name="Rectangle 31"/>
          <p:cNvSpPr>
            <a:spLocks noChangeArrowheads="1"/>
          </p:cNvSpPr>
          <p:nvPr/>
        </p:nvSpPr>
        <p:spPr bwMode="auto">
          <a:xfrm>
            <a:off x="4495800" y="2849563"/>
            <a:ext cx="228600" cy="3048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9664" name="Rectangle 32"/>
          <p:cNvSpPr>
            <a:spLocks noChangeArrowheads="1"/>
          </p:cNvSpPr>
          <p:nvPr/>
        </p:nvSpPr>
        <p:spPr bwMode="auto">
          <a:xfrm>
            <a:off x="4800600" y="2849563"/>
            <a:ext cx="228600" cy="3048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9665" name="Rectangle 33"/>
          <p:cNvSpPr>
            <a:spLocks noChangeArrowheads="1"/>
          </p:cNvSpPr>
          <p:nvPr/>
        </p:nvSpPr>
        <p:spPr bwMode="auto">
          <a:xfrm>
            <a:off x="4495800" y="3230563"/>
            <a:ext cx="228600" cy="3048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9666" name="Rectangle 34"/>
          <p:cNvSpPr>
            <a:spLocks noChangeArrowheads="1"/>
          </p:cNvSpPr>
          <p:nvPr/>
        </p:nvSpPr>
        <p:spPr bwMode="auto">
          <a:xfrm>
            <a:off x="4800600" y="3230563"/>
            <a:ext cx="228600" cy="3048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9667" name="Rectangle 35"/>
          <p:cNvSpPr>
            <a:spLocks noChangeArrowheads="1"/>
          </p:cNvSpPr>
          <p:nvPr/>
        </p:nvSpPr>
        <p:spPr bwMode="auto">
          <a:xfrm>
            <a:off x="5105400" y="2468563"/>
            <a:ext cx="228600" cy="3048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9668" name="Rectangle 36"/>
          <p:cNvSpPr>
            <a:spLocks noChangeArrowheads="1"/>
          </p:cNvSpPr>
          <p:nvPr/>
        </p:nvSpPr>
        <p:spPr bwMode="auto">
          <a:xfrm>
            <a:off x="5410200" y="2468563"/>
            <a:ext cx="228600" cy="3048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9669" name="Rectangle 37"/>
          <p:cNvSpPr>
            <a:spLocks noChangeArrowheads="1"/>
          </p:cNvSpPr>
          <p:nvPr/>
        </p:nvSpPr>
        <p:spPr bwMode="auto">
          <a:xfrm>
            <a:off x="5105400" y="2849563"/>
            <a:ext cx="228600" cy="3048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9670" name="Rectangle 38"/>
          <p:cNvSpPr>
            <a:spLocks noChangeArrowheads="1"/>
          </p:cNvSpPr>
          <p:nvPr/>
        </p:nvSpPr>
        <p:spPr bwMode="auto">
          <a:xfrm>
            <a:off x="5410200" y="2849563"/>
            <a:ext cx="228600" cy="3048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9671" name="Rectangle 39"/>
          <p:cNvSpPr>
            <a:spLocks noChangeArrowheads="1"/>
          </p:cNvSpPr>
          <p:nvPr/>
        </p:nvSpPr>
        <p:spPr bwMode="auto">
          <a:xfrm>
            <a:off x="5105400" y="3230563"/>
            <a:ext cx="228600" cy="3048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9672" name="Rectangle 40"/>
          <p:cNvSpPr>
            <a:spLocks noChangeArrowheads="1"/>
          </p:cNvSpPr>
          <p:nvPr/>
        </p:nvSpPr>
        <p:spPr bwMode="auto">
          <a:xfrm>
            <a:off x="5410200" y="3230563"/>
            <a:ext cx="228600" cy="3048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9673" name="Rectangle 41"/>
          <p:cNvSpPr>
            <a:spLocks noChangeArrowheads="1"/>
          </p:cNvSpPr>
          <p:nvPr/>
        </p:nvSpPr>
        <p:spPr bwMode="auto">
          <a:xfrm>
            <a:off x="5715000" y="2468563"/>
            <a:ext cx="228600" cy="3048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9674" name="Rectangle 42"/>
          <p:cNvSpPr>
            <a:spLocks noChangeArrowheads="1"/>
          </p:cNvSpPr>
          <p:nvPr/>
        </p:nvSpPr>
        <p:spPr bwMode="auto">
          <a:xfrm>
            <a:off x="6019800" y="2468563"/>
            <a:ext cx="228600" cy="3048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9675" name="Rectangle 43"/>
          <p:cNvSpPr>
            <a:spLocks noChangeArrowheads="1"/>
          </p:cNvSpPr>
          <p:nvPr/>
        </p:nvSpPr>
        <p:spPr bwMode="auto">
          <a:xfrm>
            <a:off x="5715000" y="2849563"/>
            <a:ext cx="228600" cy="3048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9676" name="Rectangle 44"/>
          <p:cNvSpPr>
            <a:spLocks noChangeArrowheads="1"/>
          </p:cNvSpPr>
          <p:nvPr/>
        </p:nvSpPr>
        <p:spPr bwMode="auto">
          <a:xfrm>
            <a:off x="6019800" y="2849563"/>
            <a:ext cx="228600" cy="3048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9677" name="Rectangle 45"/>
          <p:cNvSpPr>
            <a:spLocks noChangeArrowheads="1"/>
          </p:cNvSpPr>
          <p:nvPr/>
        </p:nvSpPr>
        <p:spPr bwMode="auto">
          <a:xfrm>
            <a:off x="5715000" y="3230563"/>
            <a:ext cx="228600" cy="3048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9678" name="Rectangle 46"/>
          <p:cNvSpPr>
            <a:spLocks noChangeArrowheads="1"/>
          </p:cNvSpPr>
          <p:nvPr/>
        </p:nvSpPr>
        <p:spPr bwMode="auto">
          <a:xfrm>
            <a:off x="6019800" y="3230563"/>
            <a:ext cx="228600" cy="3048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9679" name="Rectangle 47"/>
          <p:cNvSpPr>
            <a:spLocks noChangeArrowheads="1"/>
          </p:cNvSpPr>
          <p:nvPr/>
        </p:nvSpPr>
        <p:spPr bwMode="auto">
          <a:xfrm>
            <a:off x="6324600" y="2468563"/>
            <a:ext cx="228600" cy="3048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9680" name="Rectangle 48"/>
          <p:cNvSpPr>
            <a:spLocks noChangeArrowheads="1"/>
          </p:cNvSpPr>
          <p:nvPr/>
        </p:nvSpPr>
        <p:spPr bwMode="auto">
          <a:xfrm>
            <a:off x="6324600" y="2849563"/>
            <a:ext cx="228600" cy="3048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9681" name="Rectangle 49"/>
          <p:cNvSpPr>
            <a:spLocks noChangeArrowheads="1"/>
          </p:cNvSpPr>
          <p:nvPr/>
        </p:nvSpPr>
        <p:spPr bwMode="auto">
          <a:xfrm>
            <a:off x="6324600" y="3230563"/>
            <a:ext cx="228600" cy="3048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9685" name="Rectangle 53"/>
          <p:cNvSpPr>
            <a:spLocks noChangeArrowheads="1"/>
          </p:cNvSpPr>
          <p:nvPr/>
        </p:nvSpPr>
        <p:spPr bwMode="auto">
          <a:xfrm>
            <a:off x="2667000" y="4953000"/>
            <a:ext cx="228600" cy="3048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9686" name="Rectangle 54"/>
          <p:cNvSpPr>
            <a:spLocks noChangeArrowheads="1"/>
          </p:cNvSpPr>
          <p:nvPr/>
        </p:nvSpPr>
        <p:spPr bwMode="auto">
          <a:xfrm>
            <a:off x="2971800" y="4953000"/>
            <a:ext cx="228600" cy="3048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9687" name="Rectangle 55"/>
          <p:cNvSpPr>
            <a:spLocks noChangeArrowheads="1"/>
          </p:cNvSpPr>
          <p:nvPr/>
        </p:nvSpPr>
        <p:spPr bwMode="auto">
          <a:xfrm>
            <a:off x="2667000" y="5334000"/>
            <a:ext cx="228600" cy="3048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9688" name="Rectangle 56"/>
          <p:cNvSpPr>
            <a:spLocks noChangeArrowheads="1"/>
          </p:cNvSpPr>
          <p:nvPr/>
        </p:nvSpPr>
        <p:spPr bwMode="auto">
          <a:xfrm>
            <a:off x="2971800" y="5334000"/>
            <a:ext cx="228600" cy="3048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9689" name="Rectangle 57"/>
          <p:cNvSpPr>
            <a:spLocks noChangeArrowheads="1"/>
          </p:cNvSpPr>
          <p:nvPr/>
        </p:nvSpPr>
        <p:spPr bwMode="auto">
          <a:xfrm>
            <a:off x="2667000" y="5715000"/>
            <a:ext cx="228600" cy="3048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9690" name="Rectangle 58"/>
          <p:cNvSpPr>
            <a:spLocks noChangeArrowheads="1"/>
          </p:cNvSpPr>
          <p:nvPr/>
        </p:nvSpPr>
        <p:spPr bwMode="auto">
          <a:xfrm>
            <a:off x="2971800" y="5715000"/>
            <a:ext cx="228600" cy="3048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9692" name="Rectangle 60"/>
          <p:cNvSpPr>
            <a:spLocks noChangeArrowheads="1"/>
          </p:cNvSpPr>
          <p:nvPr/>
        </p:nvSpPr>
        <p:spPr bwMode="auto">
          <a:xfrm>
            <a:off x="3581400" y="4953000"/>
            <a:ext cx="228600" cy="3048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9694" name="Rectangle 62"/>
          <p:cNvSpPr>
            <a:spLocks noChangeArrowheads="1"/>
          </p:cNvSpPr>
          <p:nvPr/>
        </p:nvSpPr>
        <p:spPr bwMode="auto">
          <a:xfrm>
            <a:off x="3581400" y="5334000"/>
            <a:ext cx="228600" cy="3048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9696" name="Rectangle 64"/>
          <p:cNvSpPr>
            <a:spLocks noChangeArrowheads="1"/>
          </p:cNvSpPr>
          <p:nvPr/>
        </p:nvSpPr>
        <p:spPr bwMode="auto">
          <a:xfrm>
            <a:off x="3581400" y="5715000"/>
            <a:ext cx="228600" cy="3048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9697" name="Rectangle 65"/>
          <p:cNvSpPr>
            <a:spLocks noChangeArrowheads="1"/>
          </p:cNvSpPr>
          <p:nvPr/>
        </p:nvSpPr>
        <p:spPr bwMode="auto">
          <a:xfrm>
            <a:off x="3886200" y="4953000"/>
            <a:ext cx="228600" cy="3048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9698" name="Rectangle 66"/>
          <p:cNvSpPr>
            <a:spLocks noChangeArrowheads="1"/>
          </p:cNvSpPr>
          <p:nvPr/>
        </p:nvSpPr>
        <p:spPr bwMode="auto">
          <a:xfrm>
            <a:off x="4191000" y="4953000"/>
            <a:ext cx="228600" cy="3048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9699" name="Rectangle 67"/>
          <p:cNvSpPr>
            <a:spLocks noChangeArrowheads="1"/>
          </p:cNvSpPr>
          <p:nvPr/>
        </p:nvSpPr>
        <p:spPr bwMode="auto">
          <a:xfrm>
            <a:off x="3886200" y="5334000"/>
            <a:ext cx="228600" cy="3048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9700" name="Rectangle 68"/>
          <p:cNvSpPr>
            <a:spLocks noChangeArrowheads="1"/>
          </p:cNvSpPr>
          <p:nvPr/>
        </p:nvSpPr>
        <p:spPr bwMode="auto">
          <a:xfrm>
            <a:off x="4191000" y="5334000"/>
            <a:ext cx="228600" cy="3048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9701" name="Rectangle 69"/>
          <p:cNvSpPr>
            <a:spLocks noChangeArrowheads="1"/>
          </p:cNvSpPr>
          <p:nvPr/>
        </p:nvSpPr>
        <p:spPr bwMode="auto">
          <a:xfrm>
            <a:off x="3886200" y="5715000"/>
            <a:ext cx="228600" cy="3048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9702" name="Rectangle 70"/>
          <p:cNvSpPr>
            <a:spLocks noChangeArrowheads="1"/>
          </p:cNvSpPr>
          <p:nvPr/>
        </p:nvSpPr>
        <p:spPr bwMode="auto">
          <a:xfrm>
            <a:off x="4191000" y="5715000"/>
            <a:ext cx="228600" cy="3048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9703" name="Rectangle 71"/>
          <p:cNvSpPr>
            <a:spLocks noChangeArrowheads="1"/>
          </p:cNvSpPr>
          <p:nvPr/>
        </p:nvSpPr>
        <p:spPr bwMode="auto">
          <a:xfrm>
            <a:off x="4495800" y="4953000"/>
            <a:ext cx="228600" cy="3048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9704" name="Rectangle 72"/>
          <p:cNvSpPr>
            <a:spLocks noChangeArrowheads="1"/>
          </p:cNvSpPr>
          <p:nvPr/>
        </p:nvSpPr>
        <p:spPr bwMode="auto">
          <a:xfrm>
            <a:off x="4800600" y="4953000"/>
            <a:ext cx="228600" cy="3048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9705" name="Rectangle 73"/>
          <p:cNvSpPr>
            <a:spLocks noChangeArrowheads="1"/>
          </p:cNvSpPr>
          <p:nvPr/>
        </p:nvSpPr>
        <p:spPr bwMode="auto">
          <a:xfrm>
            <a:off x="4495800" y="5334000"/>
            <a:ext cx="228600" cy="3048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9706" name="Rectangle 74"/>
          <p:cNvSpPr>
            <a:spLocks noChangeArrowheads="1"/>
          </p:cNvSpPr>
          <p:nvPr/>
        </p:nvSpPr>
        <p:spPr bwMode="auto">
          <a:xfrm>
            <a:off x="4800600" y="5334000"/>
            <a:ext cx="228600" cy="3048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9707" name="Rectangle 75"/>
          <p:cNvSpPr>
            <a:spLocks noChangeArrowheads="1"/>
          </p:cNvSpPr>
          <p:nvPr/>
        </p:nvSpPr>
        <p:spPr bwMode="auto">
          <a:xfrm>
            <a:off x="4495800" y="5715000"/>
            <a:ext cx="228600" cy="3048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9708" name="Rectangle 76"/>
          <p:cNvSpPr>
            <a:spLocks noChangeArrowheads="1"/>
          </p:cNvSpPr>
          <p:nvPr/>
        </p:nvSpPr>
        <p:spPr bwMode="auto">
          <a:xfrm>
            <a:off x="4800600" y="5715000"/>
            <a:ext cx="228600" cy="3048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9709" name="Rectangle 77"/>
          <p:cNvSpPr>
            <a:spLocks noChangeArrowheads="1"/>
          </p:cNvSpPr>
          <p:nvPr/>
        </p:nvSpPr>
        <p:spPr bwMode="auto">
          <a:xfrm>
            <a:off x="5105400" y="4953000"/>
            <a:ext cx="228600" cy="3048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9710" name="Rectangle 78"/>
          <p:cNvSpPr>
            <a:spLocks noChangeArrowheads="1"/>
          </p:cNvSpPr>
          <p:nvPr/>
        </p:nvSpPr>
        <p:spPr bwMode="auto">
          <a:xfrm>
            <a:off x="5410200" y="4953000"/>
            <a:ext cx="228600" cy="3048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9711" name="Rectangle 79"/>
          <p:cNvSpPr>
            <a:spLocks noChangeArrowheads="1"/>
          </p:cNvSpPr>
          <p:nvPr/>
        </p:nvSpPr>
        <p:spPr bwMode="auto">
          <a:xfrm>
            <a:off x="5105400" y="5334000"/>
            <a:ext cx="228600" cy="3048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9712" name="Rectangle 80"/>
          <p:cNvSpPr>
            <a:spLocks noChangeArrowheads="1"/>
          </p:cNvSpPr>
          <p:nvPr/>
        </p:nvSpPr>
        <p:spPr bwMode="auto">
          <a:xfrm>
            <a:off x="5410200" y="5334000"/>
            <a:ext cx="228600" cy="3048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9713" name="Rectangle 81"/>
          <p:cNvSpPr>
            <a:spLocks noChangeArrowheads="1"/>
          </p:cNvSpPr>
          <p:nvPr/>
        </p:nvSpPr>
        <p:spPr bwMode="auto">
          <a:xfrm>
            <a:off x="5105400" y="5715000"/>
            <a:ext cx="228600" cy="3048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9714" name="Rectangle 82"/>
          <p:cNvSpPr>
            <a:spLocks noChangeArrowheads="1"/>
          </p:cNvSpPr>
          <p:nvPr/>
        </p:nvSpPr>
        <p:spPr bwMode="auto">
          <a:xfrm>
            <a:off x="5410200" y="5715000"/>
            <a:ext cx="228600" cy="3048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9715" name="Rectangle 83"/>
          <p:cNvSpPr>
            <a:spLocks noChangeArrowheads="1"/>
          </p:cNvSpPr>
          <p:nvPr/>
        </p:nvSpPr>
        <p:spPr bwMode="auto">
          <a:xfrm>
            <a:off x="5715000" y="4953000"/>
            <a:ext cx="228600" cy="3048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9716" name="Rectangle 84"/>
          <p:cNvSpPr>
            <a:spLocks noChangeArrowheads="1"/>
          </p:cNvSpPr>
          <p:nvPr/>
        </p:nvSpPr>
        <p:spPr bwMode="auto">
          <a:xfrm>
            <a:off x="6019800" y="4953000"/>
            <a:ext cx="228600" cy="3048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9717" name="Rectangle 85"/>
          <p:cNvSpPr>
            <a:spLocks noChangeArrowheads="1"/>
          </p:cNvSpPr>
          <p:nvPr/>
        </p:nvSpPr>
        <p:spPr bwMode="auto">
          <a:xfrm>
            <a:off x="5715000" y="5334000"/>
            <a:ext cx="228600" cy="3048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9718" name="Rectangle 86"/>
          <p:cNvSpPr>
            <a:spLocks noChangeArrowheads="1"/>
          </p:cNvSpPr>
          <p:nvPr/>
        </p:nvSpPr>
        <p:spPr bwMode="auto">
          <a:xfrm>
            <a:off x="6019800" y="5334000"/>
            <a:ext cx="228600" cy="3048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9719" name="Rectangle 87"/>
          <p:cNvSpPr>
            <a:spLocks noChangeArrowheads="1"/>
          </p:cNvSpPr>
          <p:nvPr/>
        </p:nvSpPr>
        <p:spPr bwMode="auto">
          <a:xfrm>
            <a:off x="5715000" y="5715000"/>
            <a:ext cx="228600" cy="3048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9720" name="Rectangle 88"/>
          <p:cNvSpPr>
            <a:spLocks noChangeArrowheads="1"/>
          </p:cNvSpPr>
          <p:nvPr/>
        </p:nvSpPr>
        <p:spPr bwMode="auto">
          <a:xfrm>
            <a:off x="6019800" y="5715000"/>
            <a:ext cx="228600" cy="3048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9721" name="Rectangle 89"/>
          <p:cNvSpPr>
            <a:spLocks noChangeArrowheads="1"/>
          </p:cNvSpPr>
          <p:nvPr/>
        </p:nvSpPr>
        <p:spPr bwMode="auto">
          <a:xfrm>
            <a:off x="6324600" y="4953000"/>
            <a:ext cx="228600" cy="3048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9722" name="Rectangle 90"/>
          <p:cNvSpPr>
            <a:spLocks noChangeArrowheads="1"/>
          </p:cNvSpPr>
          <p:nvPr/>
        </p:nvSpPr>
        <p:spPr bwMode="auto">
          <a:xfrm>
            <a:off x="6324600" y="5334000"/>
            <a:ext cx="228600" cy="3048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9723" name="Rectangle 91"/>
          <p:cNvSpPr>
            <a:spLocks noChangeArrowheads="1"/>
          </p:cNvSpPr>
          <p:nvPr/>
        </p:nvSpPr>
        <p:spPr bwMode="auto">
          <a:xfrm>
            <a:off x="6324600" y="5715000"/>
            <a:ext cx="228600" cy="3048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9724" name="Rectangle 92"/>
          <p:cNvSpPr>
            <a:spLocks noChangeArrowheads="1"/>
          </p:cNvSpPr>
          <p:nvPr/>
        </p:nvSpPr>
        <p:spPr bwMode="auto">
          <a:xfrm>
            <a:off x="422275" y="3962400"/>
            <a:ext cx="14827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20000"/>
              </a:spcBef>
              <a:buFont typeface="Arial Unicode MS" pitchFamily="34" charset="-128"/>
              <a:buNone/>
            </a:pPr>
            <a:r>
              <a:rPr lang="en-US" sz="2400" b="1">
                <a:solidFill>
                  <a:srgbClr val="333333"/>
                </a:solidFill>
                <a:latin typeface="Verdana" pitchFamily="34" charset="0"/>
              </a:rPr>
              <a:t>Recall=</a:t>
            </a:r>
          </a:p>
        </p:txBody>
      </p:sp>
    </p:spTree>
    <p:extLst>
      <p:ext uri="{BB962C8B-B14F-4D97-AF65-F5344CB8AC3E}">
        <p14:creationId xmlns:p14="http://schemas.microsoft.com/office/powerpoint/2010/main" val="222952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7096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7096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7096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7096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7096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7096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7096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7096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7096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7096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7096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7096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7096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7096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7096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7096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7096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7096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7096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7096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7096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7096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7096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096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2000" fill="hold"/>
                                        <p:tgtEl>
                                          <p:spTgt spid="7096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9" dur="2000" fill="hold"/>
                                        <p:tgtEl>
                                          <p:spTgt spid="7096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2000" fill="hold"/>
                                        <p:tgtEl>
                                          <p:spTgt spid="7096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2000" fill="hold"/>
                                        <p:tgtEl>
                                          <p:spTgt spid="7096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3" dur="2000" fill="hold"/>
                                        <p:tgtEl>
                                          <p:spTgt spid="7096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2000" fill="hold"/>
                                        <p:tgtEl>
                                          <p:spTgt spid="7096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2000" fill="hold"/>
                                        <p:tgtEl>
                                          <p:spTgt spid="7096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7" dur="2000" fill="hold"/>
                                        <p:tgtEl>
                                          <p:spTgt spid="7096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7096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" dur="2000" fill="hold"/>
                                        <p:tgtEl>
                                          <p:spTgt spid="7096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1" dur="2000" fill="hold"/>
                                        <p:tgtEl>
                                          <p:spTgt spid="7096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2000" fill="hold"/>
                                        <p:tgtEl>
                                          <p:spTgt spid="7096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2000" fill="hold"/>
                                        <p:tgtEl>
                                          <p:spTgt spid="7097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7097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7097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8" dur="2000" fill="hold"/>
                                        <p:tgtEl>
                                          <p:spTgt spid="7097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9" dur="2000" fill="hold"/>
                                        <p:tgtEl>
                                          <p:spTgt spid="7097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2000" fill="hold"/>
                                        <p:tgtEl>
                                          <p:spTgt spid="7097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2000" fill="hold"/>
                                        <p:tgtEl>
                                          <p:spTgt spid="7097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3" dur="2000" fill="hold"/>
                                        <p:tgtEl>
                                          <p:spTgt spid="7097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2000" fill="hold"/>
                                        <p:tgtEl>
                                          <p:spTgt spid="7097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6" dur="2000" fill="hold"/>
                                        <p:tgtEl>
                                          <p:spTgt spid="7097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7" dur="2000" fill="hold"/>
                                        <p:tgtEl>
                                          <p:spTgt spid="7097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2000" fill="hold"/>
                                        <p:tgtEl>
                                          <p:spTgt spid="7097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2000" fill="hold"/>
                                        <p:tgtEl>
                                          <p:spTgt spid="7096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5" dur="2000" fill="hold"/>
                                        <p:tgtEl>
                                          <p:spTgt spid="7096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7096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8" dur="2000" fill="hold"/>
                                        <p:tgtEl>
                                          <p:spTgt spid="7097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9" dur="2000" fill="hold"/>
                                        <p:tgtEl>
                                          <p:spTgt spid="7097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2000" fill="hold"/>
                                        <p:tgtEl>
                                          <p:spTgt spid="7097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2000" fill="hold"/>
                                        <p:tgtEl>
                                          <p:spTgt spid="7097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3" dur="2000" fill="hold"/>
                                        <p:tgtEl>
                                          <p:spTgt spid="7097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7097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6" dur="2000" fill="hold"/>
                                        <p:tgtEl>
                                          <p:spTgt spid="7097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7" dur="2000" fill="hold"/>
                                        <p:tgtEl>
                                          <p:spTgt spid="7097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8" dur="2000" fill="hold"/>
                                        <p:tgtEl>
                                          <p:spTgt spid="7097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9683" grpId="0" animBg="1"/>
      <p:bldP spid="709725" grpId="0" animBg="1"/>
      <p:bldP spid="709691" grpId="0" animBg="1"/>
      <p:bldP spid="709693" grpId="0" animBg="1"/>
      <p:bldP spid="709695" grpId="0" animBg="1"/>
      <p:bldP spid="709682" grpId="0" animBg="1"/>
      <p:bldP spid="709641" grpId="0" animBg="1"/>
      <p:bldP spid="709685" grpId="0" animBg="1"/>
      <p:bldP spid="709686" grpId="0" animBg="1"/>
      <p:bldP spid="709687" grpId="0" animBg="1"/>
      <p:bldP spid="709688" grpId="0" animBg="1"/>
      <p:bldP spid="709689" grpId="0" animBg="1"/>
      <p:bldP spid="709690" grpId="0" animBg="1"/>
      <p:bldP spid="709692" grpId="0" animBg="1"/>
      <p:bldP spid="709694" grpId="0" animBg="1"/>
      <p:bldP spid="709696" grpId="0" animBg="1"/>
      <p:bldP spid="709697" grpId="0" animBg="1"/>
      <p:bldP spid="709698" grpId="0" animBg="1"/>
      <p:bldP spid="709699" grpId="0" animBg="1"/>
      <p:bldP spid="709700" grpId="0" animBg="1"/>
      <p:bldP spid="709701" grpId="0" animBg="1"/>
      <p:bldP spid="709702" grpId="0" animBg="1"/>
      <p:bldP spid="709703" grpId="0" animBg="1"/>
      <p:bldP spid="709704" grpId="0" animBg="1"/>
      <p:bldP spid="709705" grpId="0" animBg="1"/>
      <p:bldP spid="709706" grpId="0" animBg="1"/>
      <p:bldP spid="709707" grpId="0" animBg="1"/>
      <p:bldP spid="709708" grpId="0" animBg="1"/>
      <p:bldP spid="709709" grpId="0" animBg="1"/>
      <p:bldP spid="709710" grpId="0" animBg="1"/>
      <p:bldP spid="709711" grpId="0" animBg="1"/>
      <p:bldP spid="709712" grpId="0" animBg="1"/>
      <p:bldP spid="709713" grpId="0" animBg="1"/>
      <p:bldP spid="709714" grpId="0" animBg="1"/>
      <p:bldP spid="709715" grpId="0" animBg="1"/>
      <p:bldP spid="709716" grpId="0" animBg="1"/>
      <p:bldP spid="709717" grpId="0" animBg="1"/>
      <p:bldP spid="709718" grpId="0" animBg="1"/>
      <p:bldP spid="709719" grpId="0" animBg="1"/>
      <p:bldP spid="709720" grpId="0" animBg="1"/>
      <p:bldP spid="709721" grpId="0" animBg="1"/>
      <p:bldP spid="709722" grpId="0" animBg="1"/>
      <p:bldP spid="709723" grpId="0" animBg="1"/>
      <p:bldP spid="7097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Mean Average Precision (MAP)</a:t>
            </a:r>
            <a:br>
              <a:rPr lang="en-US" dirty="0" smtClean="0"/>
            </a:br>
            <a:r>
              <a:rPr lang="en-US" sz="2000" u="sng" dirty="0" smtClean="0">
                <a:hlinkClick r:id="rId3"/>
              </a:rPr>
              <a:t>http://en.wikipedia.org/wiki/Mean_average_precision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dirty="0" smtClean="0"/>
              <a:t>Mean Reciprocal Rank (MRR)</a:t>
            </a:r>
            <a:br>
              <a:rPr lang="en-US" dirty="0" smtClean="0"/>
            </a:br>
            <a:r>
              <a:rPr lang="en-US" sz="2000" u="sng" dirty="0" smtClean="0">
                <a:hlinkClick r:id="rId4"/>
              </a:rPr>
              <a:t>http://en.wikipedia.org/wiki/Mean_reciprocal_rank</a:t>
            </a:r>
            <a:endParaRPr lang="en-US" sz="20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110" y="6074200"/>
            <a:ext cx="1191490" cy="55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18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r>
              <a:rPr lang="en-US" sz="1200"/>
              <a:t> </a:t>
            </a: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Infrastructure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85863"/>
            <a:ext cx="8215312" cy="41148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dirty="0" smtClean="0"/>
              <a:t>Data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/>
              <a:t>Tools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400" dirty="0" smtClean="0"/>
              <a:t>Automated process to run queries 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400" dirty="0" smtClean="0"/>
              <a:t>Calculation of MAP and MRR metrics 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400" dirty="0" smtClean="0"/>
              <a:t>Ad hoc changes of parameters in test environment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110" y="6074200"/>
            <a:ext cx="1191490" cy="55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54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33400" y="1371600"/>
            <a:ext cx="2514600" cy="354166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143000"/>
            <a:ext cx="21336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1</a:t>
            </a:r>
            <a:endParaRPr lang="en-US" sz="239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276600" y="1371600"/>
            <a:ext cx="2514600" cy="354166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5200" y="1143000"/>
            <a:ext cx="21336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2</a:t>
            </a:r>
            <a:endParaRPr lang="en-US" sz="239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19800" y="1371600"/>
            <a:ext cx="2514600" cy="354166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8400" y="1143000"/>
            <a:ext cx="21336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0063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r>
              <a:rPr lang="en-US" sz="1200"/>
              <a:t> </a:t>
            </a: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Evaluators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dirty="0" smtClean="0"/>
              <a:t>Academic researchers in various disciplines (physics, medicine, philosophy, anthropology, agriculture, biology)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110" y="6074200"/>
            <a:ext cx="1191490" cy="55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02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r>
              <a:rPr lang="en-US" sz="1200"/>
              <a:t> </a:t>
            </a: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Evaluation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96975"/>
            <a:ext cx="8215313" cy="41148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000" dirty="0" smtClean="0"/>
              <a:t>Evaluators sent their queries of four types—broad-topic, narrow-topic, known-item, other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 dirty="0" smtClean="0"/>
              <a:t>Two sets of the first 20 results were sent back and evaluated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000" dirty="0" smtClean="0"/>
              <a:t>One set returned by Primo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000" dirty="0" smtClean="0"/>
              <a:t>One set returned by Google Scholar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000" dirty="0" smtClean="0"/>
              <a:t>Evaluators were not aware of the origin of the sets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 dirty="0" smtClean="0"/>
              <a:t>Evaluators marked </a:t>
            </a:r>
            <a:r>
              <a:rPr lang="en-US" sz="2000" b="1" dirty="0" smtClean="0"/>
              <a:t>Yes</a:t>
            </a:r>
            <a:r>
              <a:rPr lang="en-US" sz="2000" dirty="0" smtClean="0"/>
              <a:t>/</a:t>
            </a:r>
            <a:r>
              <a:rPr lang="en-US" sz="2000" b="1" dirty="0" smtClean="0"/>
              <a:t>No</a:t>
            </a:r>
            <a:r>
              <a:rPr lang="en-US" sz="2000" dirty="0" smtClean="0"/>
              <a:t> for every result (“should it be on the first page?”)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 dirty="0" smtClean="0"/>
              <a:t>If </a:t>
            </a:r>
            <a:r>
              <a:rPr lang="en-US" sz="2000" b="1" dirty="0" smtClean="0"/>
              <a:t>No</a:t>
            </a:r>
            <a:r>
              <a:rPr lang="en-US" sz="2000" dirty="0" smtClean="0"/>
              <a:t>, why not </a:t>
            </a:r>
          </a:p>
          <a:p>
            <a:pPr eaLnBrk="1" hangingPunct="1"/>
            <a:endParaRPr lang="en-US" sz="1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110" y="6074200"/>
            <a:ext cx="1191490" cy="55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19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r>
              <a:rPr lang="en-US" sz="1200"/>
              <a:t> </a:t>
            </a:r>
          </a:p>
        </p:txBody>
      </p:sp>
      <p:sp>
        <p:nvSpPr>
          <p:cNvPr id="28675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4211638" y="6453188"/>
            <a:ext cx="581025" cy="457200"/>
          </a:xfrm>
          <a:prstGeom prst="rect">
            <a:avLst/>
          </a:prstGeom>
          <a:noFill/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B23F4814-E3F5-46DE-9F88-265D777CA212}" type="slidenum">
              <a:rPr lang="he-IL" sz="1200"/>
              <a:pPr/>
              <a:t>22</a:t>
            </a:fld>
            <a:endParaRPr lang="en-US" sz="1200"/>
          </a:p>
        </p:txBody>
      </p:sp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662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77" name="AutoShape 6"/>
          <p:cNvSpPr>
            <a:spLocks noChangeArrowheads="1"/>
          </p:cNvSpPr>
          <p:nvPr/>
        </p:nvSpPr>
        <p:spPr bwMode="auto">
          <a:xfrm>
            <a:off x="468313" y="6381750"/>
            <a:ext cx="647700" cy="33337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10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r>
              <a:rPr lang="en-US" sz="1200"/>
              <a:t> </a:t>
            </a:r>
          </a:p>
        </p:txBody>
      </p:sp>
      <p:sp>
        <p:nvSpPr>
          <p:cNvPr id="29699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4211638" y="6453188"/>
            <a:ext cx="581025" cy="457200"/>
          </a:xfrm>
          <a:prstGeom prst="rect">
            <a:avLst/>
          </a:prstGeom>
          <a:noFill/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7E30CDD3-FBAA-4508-841F-20305C7009F3}" type="slidenum">
              <a:rPr lang="he-IL" sz="1200"/>
              <a:pPr/>
              <a:t>23</a:t>
            </a:fld>
            <a:endParaRPr lang="en-US" sz="1200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9144000" cy="662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900113" y="6381750"/>
            <a:ext cx="647700" cy="33337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41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52600"/>
            <a:ext cx="7870549" cy="1947862"/>
          </a:xfrm>
          <a:prstGeom prst="rect">
            <a:avLst/>
          </a:prstGeom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34925" y="6227763"/>
            <a:ext cx="88582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sz="1600" dirty="0" smtClean="0"/>
              <a:t>MAP maximal </a:t>
            </a:r>
            <a:r>
              <a:rPr lang="en-US" sz="1600" dirty="0"/>
              <a:t>value: </a:t>
            </a:r>
            <a:r>
              <a:rPr lang="en-US" sz="1600" dirty="0" smtClean="0"/>
              <a:t>1.00 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 rot="20292164">
            <a:off x="3441707" y="4196032"/>
            <a:ext cx="1828800" cy="830997"/>
          </a:xfrm>
          <a:prstGeom prst="rect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15% 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110" y="6074200"/>
            <a:ext cx="1191490" cy="55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8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041" y="1600200"/>
            <a:ext cx="5192559" cy="37576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110" y="6074200"/>
            <a:ext cx="1191490" cy="555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533400"/>
            <a:ext cx="8610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990600" y="2057400"/>
            <a:ext cx="6809510" cy="1066800"/>
          </a:xfrm>
          <a:prstGeom prst="round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990600" y="3479006"/>
            <a:ext cx="6809510" cy="864394"/>
          </a:xfrm>
          <a:prstGeom prst="round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82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xclusive: How Google’s Algorithm Rules the Web | Magazine - Windows Internet Explor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33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xclusive: How Google’s Algorithm Rules the Web | Magazine - Windows Internet Explor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47800"/>
            <a:ext cx="8686800" cy="1230102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70390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 after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Number </a:t>
            </a:r>
            <a:r>
              <a:rPr lang="en-US" dirty="0"/>
              <a:t>of times that users moved to the next page of </a:t>
            </a:r>
            <a:r>
              <a:rPr lang="en-US" dirty="0" smtClean="0"/>
              <a:t>results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Number </a:t>
            </a:r>
            <a:r>
              <a:rPr lang="en-US" dirty="0"/>
              <a:t>of sessions that culminated in the selection of an item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Average </a:t>
            </a:r>
            <a:r>
              <a:rPr lang="en-US" dirty="0"/>
              <a:t>number of items that were selected per session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Location </a:t>
            </a:r>
            <a:r>
              <a:rPr lang="en-US" dirty="0"/>
              <a:t>of the selected items on the result list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110" y="6074200"/>
            <a:ext cx="1191490" cy="55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40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r>
              <a:rPr lang="en-US" sz="1200"/>
              <a:t> </a:t>
            </a:r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More Queries</a:t>
            </a: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dirty="0"/>
              <a:t>Many more evaluators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/>
              <a:t>Full scope of search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/>
              <a:t>UI </a:t>
            </a:r>
            <a:r>
              <a:rPr lang="en-US" dirty="0" smtClean="0"/>
              <a:t>changed to </a:t>
            </a:r>
            <a:br>
              <a:rPr lang="en-US" dirty="0" smtClean="0"/>
            </a:br>
            <a:r>
              <a:rPr lang="en-US" dirty="0" smtClean="0"/>
              <a:t>support evaluation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120" y="2362200"/>
            <a:ext cx="4869029" cy="42412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33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276600" y="1371600"/>
            <a:ext cx="2514600" cy="354166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5200" y="1143000"/>
            <a:ext cx="21336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0</a:t>
            </a:r>
            <a:endParaRPr lang="en-US" sz="239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5059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76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29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6414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410200" y="6208986"/>
            <a:ext cx="3429000" cy="34421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31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/>
        </p:nvSpPr>
        <p:spPr>
          <a:xfrm>
            <a:off x="304800" y="685800"/>
            <a:ext cx="8610600" cy="60960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1110438"/>
              </p:ext>
            </p:extLst>
          </p:nvPr>
        </p:nvGraphicFramePr>
        <p:xfrm>
          <a:off x="76200" y="152400"/>
          <a:ext cx="51816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46616" y="5334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9900"/>
                </a:solidFill>
              </a:rPr>
              <a:t>MAP</a:t>
            </a:r>
            <a:endParaRPr lang="en-US" sz="2800" b="1" dirty="0">
              <a:solidFill>
                <a:srgbClr val="FF9900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877243"/>
              </p:ext>
            </p:extLst>
          </p:nvPr>
        </p:nvGraphicFramePr>
        <p:xfrm>
          <a:off x="3124200" y="3505200"/>
          <a:ext cx="60198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10100" y="41910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MRR</a:t>
            </a:r>
            <a:endParaRPr lang="en-US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3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33400" y="1371600"/>
            <a:ext cx="2514600" cy="354166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143000"/>
            <a:ext cx="21336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1</a:t>
            </a:r>
            <a:endParaRPr lang="en-US" sz="2390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276600" y="1371600"/>
            <a:ext cx="2514600" cy="354166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5200" y="1143000"/>
            <a:ext cx="21336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2</a:t>
            </a:r>
            <a:endParaRPr lang="en-US" sz="2390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19800" y="1371600"/>
            <a:ext cx="2514600" cy="354166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8400" y="1143000"/>
            <a:ext cx="21336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6784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what we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ct val="40000"/>
              </a:spcBef>
            </a:pPr>
            <a:r>
              <a:rPr lang="en-US" dirty="0" smtClean="0"/>
              <a:t>Relevance </a:t>
            </a:r>
            <a:r>
              <a:rPr lang="en-US" dirty="0"/>
              <a:t>of an item </a:t>
            </a:r>
            <a:r>
              <a:rPr lang="en-US" dirty="0" smtClean="0"/>
              <a:t>is calculated based on:</a:t>
            </a:r>
            <a:endParaRPr lang="en-US" dirty="0"/>
          </a:p>
          <a:p>
            <a:pPr lvl="1">
              <a:lnSpc>
                <a:spcPct val="120000"/>
              </a:lnSpc>
              <a:spcBef>
                <a:spcPct val="40000"/>
              </a:spcBef>
            </a:pPr>
            <a:r>
              <a:rPr lang="en-US" sz="2400" dirty="0">
                <a:ea typeface="+mn-ea"/>
              </a:rPr>
              <a:t>The match between the query and the item</a:t>
            </a:r>
          </a:p>
          <a:p>
            <a:pPr lvl="1">
              <a:lnSpc>
                <a:spcPct val="120000"/>
              </a:lnSpc>
              <a:spcBef>
                <a:spcPct val="40000"/>
              </a:spcBef>
            </a:pPr>
            <a:r>
              <a:rPr lang="en-US" sz="2400" dirty="0">
                <a:ea typeface="+mn-ea"/>
              </a:rPr>
              <a:t>The item’s value score</a:t>
            </a:r>
          </a:p>
          <a:p>
            <a:pPr lvl="1">
              <a:lnSpc>
                <a:spcPct val="120000"/>
              </a:lnSpc>
              <a:spcBef>
                <a:spcPct val="40000"/>
              </a:spcBef>
            </a:pPr>
            <a:r>
              <a:rPr lang="en-US" sz="2400" dirty="0">
                <a:ea typeface="+mn-ea"/>
              </a:rPr>
              <a:t>The user and the information </a:t>
            </a:r>
            <a:r>
              <a:rPr lang="en-US" sz="2400" dirty="0" smtClean="0">
                <a:ea typeface="+mn-ea"/>
              </a:rPr>
              <a:t>need</a:t>
            </a:r>
          </a:p>
          <a:p>
            <a:pPr>
              <a:lnSpc>
                <a:spcPct val="120000"/>
              </a:lnSpc>
              <a:spcBef>
                <a:spcPct val="40000"/>
              </a:spcBef>
            </a:pPr>
            <a:r>
              <a:rPr lang="en-US" dirty="0"/>
              <a:t>Local materials ranked separately and, possibly, differently </a:t>
            </a:r>
            <a:r>
              <a:rPr lang="en-US" dirty="0" smtClean="0"/>
              <a:t>from global </a:t>
            </a:r>
            <a:r>
              <a:rPr lang="en-US" dirty="0"/>
              <a:t>materials</a:t>
            </a:r>
          </a:p>
          <a:p>
            <a:pPr>
              <a:lnSpc>
                <a:spcPct val="120000"/>
              </a:lnSpc>
              <a:spcBef>
                <a:spcPct val="40000"/>
              </a:spcBef>
            </a:pPr>
            <a:r>
              <a:rPr lang="en-US" dirty="0"/>
              <a:t>Blending of local and global materials is controlled by the library  </a:t>
            </a:r>
          </a:p>
          <a:p>
            <a:pPr lvl="1">
              <a:lnSpc>
                <a:spcPct val="120000"/>
              </a:lnSpc>
              <a:spcBef>
                <a:spcPct val="40000"/>
              </a:spcBef>
            </a:pPr>
            <a:endParaRPr lang="en-US" sz="2400" dirty="0">
              <a:ea typeface="+mn-e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110" y="6074200"/>
            <a:ext cx="1191490" cy="55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9008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ct val="40000"/>
              </a:spcBef>
            </a:pPr>
            <a:r>
              <a:rPr lang="en-US" dirty="0"/>
              <a:t>Traditional IR methods, adapted to the scholarly information structure (metadata, abstract, full </a:t>
            </a:r>
            <a:r>
              <a:rPr lang="en-US" dirty="0" smtClean="0"/>
              <a:t>text).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110" y="6074200"/>
            <a:ext cx="1191490" cy="55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2075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4848225"/>
            <a:ext cx="6000750" cy="1628775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862" y="1066800"/>
            <a:ext cx="6010275" cy="1352550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895600"/>
            <a:ext cx="6515100" cy="137160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457200" y="1447800"/>
            <a:ext cx="609600" cy="609600"/>
            <a:chOff x="457200" y="1447800"/>
            <a:chExt cx="609600" cy="609600"/>
          </a:xfrm>
        </p:grpSpPr>
        <p:sp>
          <p:nvSpPr>
            <p:cNvPr id="12" name="Oval 11"/>
            <p:cNvSpPr/>
            <p:nvPr/>
          </p:nvSpPr>
          <p:spPr>
            <a:xfrm>
              <a:off x="457200" y="1447800"/>
              <a:ext cx="609600" cy="609600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3400" y="1447800"/>
              <a:ext cx="457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1</a:t>
              </a:r>
              <a:endParaRPr lang="en-US" sz="32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57200" y="3200400"/>
            <a:ext cx="609600" cy="609600"/>
            <a:chOff x="457200" y="3200400"/>
            <a:chExt cx="609600" cy="609600"/>
          </a:xfrm>
        </p:grpSpPr>
        <p:sp>
          <p:nvSpPr>
            <p:cNvPr id="15" name="Oval 14"/>
            <p:cNvSpPr/>
            <p:nvPr/>
          </p:nvSpPr>
          <p:spPr>
            <a:xfrm>
              <a:off x="457200" y="3200400"/>
              <a:ext cx="609600" cy="609600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33400" y="3200400"/>
              <a:ext cx="457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4</a:t>
              </a:r>
              <a:endParaRPr lang="en-US" sz="32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57200" y="5029200"/>
            <a:ext cx="762000" cy="609600"/>
            <a:chOff x="457200" y="5029200"/>
            <a:chExt cx="762000" cy="609600"/>
          </a:xfrm>
        </p:grpSpPr>
        <p:sp>
          <p:nvSpPr>
            <p:cNvPr id="17" name="Oval 16"/>
            <p:cNvSpPr/>
            <p:nvPr/>
          </p:nvSpPr>
          <p:spPr>
            <a:xfrm>
              <a:off x="457200" y="5029200"/>
              <a:ext cx="609600" cy="609600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57200" y="5029200"/>
              <a:ext cx="762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39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5521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Score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ct val="40000"/>
              </a:spcBef>
            </a:pPr>
            <a:r>
              <a:rPr lang="en-US" dirty="0"/>
              <a:t>The significance of an item, regardless of the query</a:t>
            </a:r>
          </a:p>
          <a:p>
            <a:pPr>
              <a:lnSpc>
                <a:spcPct val="120000"/>
              </a:lnSpc>
              <a:spcBef>
                <a:spcPct val="40000"/>
              </a:spcBef>
            </a:pPr>
            <a:r>
              <a:rPr lang="en-US" dirty="0"/>
              <a:t>Built from information about the item, based on usage and citations</a:t>
            </a:r>
          </a:p>
          <a:p>
            <a:pPr>
              <a:lnSpc>
                <a:spcPct val="120000"/>
              </a:lnSpc>
              <a:spcBef>
                <a:spcPct val="40000"/>
              </a:spcBef>
            </a:pPr>
            <a:r>
              <a:rPr lang="en-US" dirty="0"/>
              <a:t>Usage is available from the Ex Libris </a:t>
            </a:r>
            <a:r>
              <a:rPr lang="en-US" dirty="0" err="1"/>
              <a:t>bX</a:t>
            </a:r>
            <a:r>
              <a:rPr lang="en-US" dirty="0"/>
              <a:t> </a:t>
            </a:r>
            <a:r>
              <a:rPr lang="en-US" dirty="0" smtClean="0"/>
              <a:t>recommender </a:t>
            </a:r>
            <a:r>
              <a:rPr lang="en-US" dirty="0"/>
              <a:t>database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110" y="6074200"/>
            <a:ext cx="1191490" cy="55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57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485900"/>
            <a:ext cx="6124575" cy="129540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971800"/>
            <a:ext cx="6115050" cy="1104900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715" y="4495800"/>
            <a:ext cx="5915025" cy="111442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57200" y="1524000"/>
            <a:ext cx="609600" cy="609600"/>
            <a:chOff x="457200" y="1447800"/>
            <a:chExt cx="609600" cy="609600"/>
          </a:xfrm>
        </p:grpSpPr>
        <p:sp>
          <p:nvSpPr>
            <p:cNvPr id="11" name="Oval 10"/>
            <p:cNvSpPr/>
            <p:nvPr/>
          </p:nvSpPr>
          <p:spPr>
            <a:xfrm>
              <a:off x="457200" y="1447800"/>
              <a:ext cx="609600" cy="609600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33400" y="1447800"/>
              <a:ext cx="457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1</a:t>
              </a:r>
              <a:endParaRPr lang="en-US" sz="32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57200" y="2971800"/>
            <a:ext cx="685800" cy="609600"/>
            <a:chOff x="457200" y="3124200"/>
            <a:chExt cx="685800" cy="609600"/>
          </a:xfrm>
        </p:grpSpPr>
        <p:sp>
          <p:nvSpPr>
            <p:cNvPr id="14" name="Oval 13"/>
            <p:cNvSpPr/>
            <p:nvPr/>
          </p:nvSpPr>
          <p:spPr>
            <a:xfrm>
              <a:off x="457200" y="3124200"/>
              <a:ext cx="609600" cy="609600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7200" y="3124200"/>
              <a:ext cx="685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27</a:t>
              </a:r>
              <a:endParaRPr lang="en-US" sz="32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81000" y="4495800"/>
            <a:ext cx="914400" cy="609600"/>
            <a:chOff x="381000" y="5029200"/>
            <a:chExt cx="914400" cy="609600"/>
          </a:xfrm>
        </p:grpSpPr>
        <p:sp>
          <p:nvSpPr>
            <p:cNvPr id="17" name="Oval 16"/>
            <p:cNvSpPr/>
            <p:nvPr/>
          </p:nvSpPr>
          <p:spPr>
            <a:xfrm>
              <a:off x="457200" y="5029200"/>
              <a:ext cx="609600" cy="609600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81000" y="5029200"/>
              <a:ext cx="914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231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2937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ct val="40000"/>
              </a:spcBef>
            </a:pPr>
            <a:r>
              <a:rPr lang="en-US" dirty="0"/>
              <a:t>Academic degree</a:t>
            </a:r>
          </a:p>
          <a:p>
            <a:pPr lvl="1">
              <a:lnSpc>
                <a:spcPct val="120000"/>
              </a:lnSpc>
              <a:spcBef>
                <a:spcPct val="40000"/>
              </a:spcBef>
            </a:pPr>
            <a:r>
              <a:rPr lang="en-US" sz="2400" dirty="0">
                <a:ea typeface="+mn-ea"/>
              </a:rPr>
              <a:t>Leverage the correlation between academic degree </a:t>
            </a:r>
            <a:r>
              <a:rPr lang="en-US" sz="2400" dirty="0" smtClean="0">
                <a:ea typeface="+mn-ea"/>
              </a:rPr>
              <a:t>and type </a:t>
            </a:r>
            <a:r>
              <a:rPr lang="en-US" sz="2400" dirty="0">
                <a:ea typeface="+mn-ea"/>
              </a:rPr>
              <a:t>of materials used</a:t>
            </a:r>
          </a:p>
          <a:p>
            <a:pPr>
              <a:lnSpc>
                <a:spcPct val="120000"/>
              </a:lnSpc>
              <a:spcBef>
                <a:spcPct val="40000"/>
              </a:spcBef>
            </a:pPr>
            <a:r>
              <a:rPr lang="en-US" dirty="0"/>
              <a:t>Discipline</a:t>
            </a:r>
          </a:p>
          <a:p>
            <a:pPr lvl="1">
              <a:lnSpc>
                <a:spcPct val="120000"/>
              </a:lnSpc>
              <a:spcBef>
                <a:spcPct val="40000"/>
              </a:spcBef>
            </a:pPr>
            <a:r>
              <a:rPr lang="en-US" sz="2400" dirty="0">
                <a:ea typeface="+mn-ea"/>
              </a:rPr>
              <a:t>Focus on discipline-related materials and authors, in </a:t>
            </a:r>
            <a:r>
              <a:rPr lang="en-US" sz="2400" dirty="0" smtClean="0">
                <a:ea typeface="+mn-ea"/>
              </a:rPr>
              <a:t>case </a:t>
            </a:r>
            <a:r>
              <a:rPr lang="en-US" sz="2400" dirty="0">
                <a:ea typeface="+mn-ea"/>
              </a:rPr>
              <a:t>of ambiguity</a:t>
            </a:r>
          </a:p>
          <a:p>
            <a:pPr lvl="1">
              <a:lnSpc>
                <a:spcPct val="120000"/>
              </a:lnSpc>
              <a:spcBef>
                <a:spcPct val="40000"/>
              </a:spcBef>
            </a:pPr>
            <a:endParaRPr lang="en-US" sz="2400" dirty="0">
              <a:ea typeface="+mn-ea"/>
            </a:endParaRP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110" y="6074200"/>
            <a:ext cx="1191490" cy="55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05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485900" y="1256212"/>
            <a:ext cx="685800" cy="6858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90600" y="1779814"/>
            <a:ext cx="685800" cy="6858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00100" y="1098369"/>
            <a:ext cx="685800" cy="6858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352800" y="304800"/>
            <a:ext cx="685800" cy="6858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066800" y="2476500"/>
            <a:ext cx="685800" cy="685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57991" y="-342900"/>
            <a:ext cx="685800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866209" y="1262743"/>
            <a:ext cx="685800" cy="6858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14400" y="-228600"/>
            <a:ext cx="685800" cy="6858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3520440" y="-375830"/>
            <a:ext cx="685800" cy="6858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038600" y="114300"/>
            <a:ext cx="685800" cy="6858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039983" y="-478971"/>
            <a:ext cx="685800" cy="6858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2732314" y="585652"/>
            <a:ext cx="685800" cy="6858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124200" y="1924594"/>
            <a:ext cx="685800" cy="6858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407919" y="2465613"/>
            <a:ext cx="616131" cy="58510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1454331" y="6096000"/>
            <a:ext cx="685800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32163" y="6346371"/>
            <a:ext cx="685800" cy="6858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-224246" y="6297385"/>
            <a:ext cx="685800" cy="6858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1600200" y="-59871"/>
            <a:ext cx="533400" cy="533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133600" y="1554480"/>
            <a:ext cx="502920" cy="50292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943100" y="979169"/>
            <a:ext cx="419100" cy="40331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362200" y="1066800"/>
            <a:ext cx="502920" cy="50292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66700" y="1126671"/>
            <a:ext cx="533400" cy="533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57200" y="1649186"/>
            <a:ext cx="533400" cy="5334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-91440" y="146957"/>
            <a:ext cx="533400" cy="533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-101237" y="680357"/>
            <a:ext cx="533400" cy="5334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528060" y="1493520"/>
            <a:ext cx="533400" cy="533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-88174" y="1839686"/>
            <a:ext cx="533400" cy="533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511552" y="1856014"/>
            <a:ext cx="612648" cy="609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028802" y="1643743"/>
            <a:ext cx="533400" cy="533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1996440" y="195944"/>
            <a:ext cx="822960" cy="8382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2697480" y="-266700"/>
            <a:ext cx="822960" cy="838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Oval 56"/>
          <p:cNvSpPr/>
          <p:nvPr/>
        </p:nvSpPr>
        <p:spPr>
          <a:xfrm>
            <a:off x="1217023" y="418012"/>
            <a:ext cx="822960" cy="8382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3794760" y="796835"/>
            <a:ext cx="822960" cy="8382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3401241" y="3069770"/>
            <a:ext cx="561159" cy="535305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Oval 59"/>
          <p:cNvSpPr/>
          <p:nvPr/>
        </p:nvSpPr>
        <p:spPr>
          <a:xfrm>
            <a:off x="3686991" y="2307772"/>
            <a:ext cx="822960" cy="8382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Oval 60"/>
          <p:cNvSpPr/>
          <p:nvPr/>
        </p:nvSpPr>
        <p:spPr>
          <a:xfrm>
            <a:off x="1676400" y="1981200"/>
            <a:ext cx="822960" cy="8382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/>
          <p:cNvSpPr/>
          <p:nvPr/>
        </p:nvSpPr>
        <p:spPr>
          <a:xfrm>
            <a:off x="252549" y="2209800"/>
            <a:ext cx="822960" cy="8382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/>
          <p:cNvSpPr/>
          <p:nvPr/>
        </p:nvSpPr>
        <p:spPr>
          <a:xfrm>
            <a:off x="388620" y="301534"/>
            <a:ext cx="822960" cy="838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/>
          <p:cNvSpPr/>
          <p:nvPr/>
        </p:nvSpPr>
        <p:spPr>
          <a:xfrm>
            <a:off x="3825784" y="4925785"/>
            <a:ext cx="822960" cy="8382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Oval 66"/>
          <p:cNvSpPr/>
          <p:nvPr/>
        </p:nvSpPr>
        <p:spPr>
          <a:xfrm>
            <a:off x="-166551" y="1211036"/>
            <a:ext cx="419100" cy="40331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165462" y="1567544"/>
            <a:ext cx="266701" cy="27214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3394710" y="1001486"/>
            <a:ext cx="419100" cy="403317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1271451" y="4554583"/>
            <a:ext cx="685800" cy="6858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776151" y="5078185"/>
            <a:ext cx="685800" cy="6858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585651" y="4396740"/>
            <a:ext cx="685800" cy="6858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3138351" y="3603171"/>
            <a:ext cx="685800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852351" y="5774871"/>
            <a:ext cx="685800" cy="685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Oval 74"/>
          <p:cNvSpPr/>
          <p:nvPr/>
        </p:nvSpPr>
        <p:spPr>
          <a:xfrm>
            <a:off x="84362" y="3048000"/>
            <a:ext cx="576072" cy="57775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2651760" y="4561114"/>
            <a:ext cx="685800" cy="6858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729341" y="3069771"/>
            <a:ext cx="656409" cy="65836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Oval 77"/>
          <p:cNvSpPr/>
          <p:nvPr/>
        </p:nvSpPr>
        <p:spPr>
          <a:xfrm>
            <a:off x="2994660" y="2559504"/>
            <a:ext cx="609600" cy="602796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3824151" y="3412671"/>
            <a:ext cx="685800" cy="6858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1825534" y="2819400"/>
            <a:ext cx="685800" cy="6858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Oval 80"/>
          <p:cNvSpPr/>
          <p:nvPr/>
        </p:nvSpPr>
        <p:spPr>
          <a:xfrm>
            <a:off x="2560320" y="3913415"/>
            <a:ext cx="640080" cy="64116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2909751" y="5222965"/>
            <a:ext cx="685800" cy="6858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1385751" y="3238500"/>
            <a:ext cx="533400" cy="533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1935480" y="4831080"/>
            <a:ext cx="502920" cy="50292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1728651" y="4277540"/>
            <a:ext cx="419100" cy="403317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2133600" y="4343400"/>
            <a:ext cx="533400" cy="533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52251" y="4419600"/>
            <a:ext cx="533400" cy="5334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242751" y="4947557"/>
            <a:ext cx="533400" cy="533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-305889" y="3445328"/>
            <a:ext cx="533400" cy="533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-315686" y="3978728"/>
            <a:ext cx="533400" cy="5334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3313611" y="4791891"/>
            <a:ext cx="533400" cy="533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-302623" y="5181600"/>
            <a:ext cx="533400" cy="533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2297103" y="5154385"/>
            <a:ext cx="612648" cy="6096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2216331" y="5763985"/>
            <a:ext cx="533400" cy="533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1781991" y="3494315"/>
            <a:ext cx="822960" cy="8382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Oval 95"/>
          <p:cNvSpPr/>
          <p:nvPr/>
        </p:nvSpPr>
        <p:spPr>
          <a:xfrm>
            <a:off x="2483031" y="3031671"/>
            <a:ext cx="822960" cy="838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Oval 96"/>
          <p:cNvSpPr/>
          <p:nvPr/>
        </p:nvSpPr>
        <p:spPr>
          <a:xfrm>
            <a:off x="1002574" y="3716383"/>
            <a:ext cx="822960" cy="838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Oval 97"/>
          <p:cNvSpPr/>
          <p:nvPr/>
        </p:nvSpPr>
        <p:spPr>
          <a:xfrm>
            <a:off x="3580311" y="4095206"/>
            <a:ext cx="822960" cy="838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Oval 98"/>
          <p:cNvSpPr/>
          <p:nvPr/>
        </p:nvSpPr>
        <p:spPr>
          <a:xfrm>
            <a:off x="1461951" y="5279571"/>
            <a:ext cx="822960" cy="8382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Oval 99"/>
          <p:cNvSpPr/>
          <p:nvPr/>
        </p:nvSpPr>
        <p:spPr>
          <a:xfrm>
            <a:off x="38100" y="5508171"/>
            <a:ext cx="822960" cy="8382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Oval 100"/>
          <p:cNvSpPr/>
          <p:nvPr/>
        </p:nvSpPr>
        <p:spPr>
          <a:xfrm>
            <a:off x="174171" y="3599905"/>
            <a:ext cx="822960" cy="8382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Oval 101"/>
          <p:cNvSpPr/>
          <p:nvPr/>
        </p:nvSpPr>
        <p:spPr>
          <a:xfrm>
            <a:off x="-201386" y="2357846"/>
            <a:ext cx="419100" cy="40331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-48987" y="4909458"/>
            <a:ext cx="266701" cy="272142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3180261" y="4299857"/>
            <a:ext cx="419100" cy="40331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8164" y="2726872"/>
            <a:ext cx="266701" cy="27214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1117963" y="6487613"/>
            <a:ext cx="343988" cy="37038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2763883" y="6580416"/>
            <a:ext cx="685800" cy="6858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2745921" y="5892438"/>
            <a:ext cx="685800" cy="6858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2132076" y="6295208"/>
            <a:ext cx="685800" cy="685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1742802" y="6764384"/>
            <a:ext cx="533400" cy="5334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3478530" y="5622471"/>
            <a:ext cx="612648" cy="6096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3339737" y="6346370"/>
            <a:ext cx="474073" cy="49856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3808367" y="6103621"/>
            <a:ext cx="822960" cy="838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Oval 116"/>
          <p:cNvSpPr/>
          <p:nvPr/>
        </p:nvSpPr>
        <p:spPr>
          <a:xfrm>
            <a:off x="4312917" y="3989340"/>
            <a:ext cx="419100" cy="40331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6517276" y="1431199"/>
            <a:ext cx="685800" cy="6858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6021976" y="1954801"/>
            <a:ext cx="685800" cy="6858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5831476" y="1273356"/>
            <a:ext cx="685800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8384176" y="479787"/>
            <a:ext cx="685800" cy="6858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6098176" y="2651487"/>
            <a:ext cx="685800" cy="6858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Oval 122"/>
          <p:cNvSpPr/>
          <p:nvPr/>
        </p:nvSpPr>
        <p:spPr>
          <a:xfrm>
            <a:off x="5257800" y="-228600"/>
            <a:ext cx="685800" cy="6858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7897585" y="1437730"/>
            <a:ext cx="685800" cy="6858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5945776" y="-53613"/>
            <a:ext cx="685800" cy="6858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Oval 125"/>
          <p:cNvSpPr/>
          <p:nvPr/>
        </p:nvSpPr>
        <p:spPr>
          <a:xfrm>
            <a:off x="8551816" y="-200843"/>
            <a:ext cx="685800" cy="6858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9069976" y="289287"/>
            <a:ext cx="685800" cy="6858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7071359" y="-303984"/>
            <a:ext cx="685800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Oval 128"/>
          <p:cNvSpPr/>
          <p:nvPr/>
        </p:nvSpPr>
        <p:spPr>
          <a:xfrm>
            <a:off x="7763690" y="760639"/>
            <a:ext cx="685800" cy="6858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8155576" y="2099581"/>
            <a:ext cx="685800" cy="6858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7439295" y="2640600"/>
            <a:ext cx="616131" cy="58510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Oval 131"/>
          <p:cNvSpPr/>
          <p:nvPr/>
        </p:nvSpPr>
        <p:spPr>
          <a:xfrm>
            <a:off x="6485707" y="6270987"/>
            <a:ext cx="685800" cy="6858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5412376" y="6487613"/>
            <a:ext cx="685800" cy="6858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4638402" y="6354808"/>
            <a:ext cx="685800" cy="6858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5" name="Oval 134"/>
          <p:cNvSpPr/>
          <p:nvPr/>
        </p:nvSpPr>
        <p:spPr>
          <a:xfrm>
            <a:off x="6631576" y="115116"/>
            <a:ext cx="533400" cy="5334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>
          <a:xfrm>
            <a:off x="7147559" y="1688101"/>
            <a:ext cx="533400" cy="5334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7010400" y="1154156"/>
            <a:ext cx="402336" cy="403317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7393576" y="1249680"/>
            <a:ext cx="502920" cy="50292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5298076" y="1301658"/>
            <a:ext cx="533400" cy="533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5488576" y="1824173"/>
            <a:ext cx="533400" cy="5334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4939936" y="321944"/>
            <a:ext cx="533400" cy="533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4930139" y="855344"/>
            <a:ext cx="533400" cy="5334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8559436" y="1668507"/>
            <a:ext cx="533400" cy="5334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4943202" y="2014673"/>
            <a:ext cx="533400" cy="533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7542928" y="2031001"/>
            <a:ext cx="612648" cy="6096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9060178" y="1818730"/>
            <a:ext cx="533400" cy="5334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/>
          <p:cNvSpPr/>
          <p:nvPr/>
        </p:nvSpPr>
        <p:spPr>
          <a:xfrm>
            <a:off x="7027816" y="370931"/>
            <a:ext cx="822960" cy="838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8" name="Oval 147"/>
          <p:cNvSpPr/>
          <p:nvPr/>
        </p:nvSpPr>
        <p:spPr>
          <a:xfrm>
            <a:off x="7728856" y="-91713"/>
            <a:ext cx="822960" cy="8382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9" name="Oval 148"/>
          <p:cNvSpPr/>
          <p:nvPr/>
        </p:nvSpPr>
        <p:spPr>
          <a:xfrm>
            <a:off x="6248399" y="592999"/>
            <a:ext cx="822960" cy="838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0" name="Oval 149"/>
          <p:cNvSpPr/>
          <p:nvPr/>
        </p:nvSpPr>
        <p:spPr>
          <a:xfrm>
            <a:off x="8826136" y="971822"/>
            <a:ext cx="822960" cy="8382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1" name="Oval 150"/>
          <p:cNvSpPr/>
          <p:nvPr/>
        </p:nvSpPr>
        <p:spPr>
          <a:xfrm>
            <a:off x="8432617" y="3244757"/>
            <a:ext cx="561159" cy="53530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2" name="Oval 151"/>
          <p:cNvSpPr/>
          <p:nvPr/>
        </p:nvSpPr>
        <p:spPr>
          <a:xfrm>
            <a:off x="8718367" y="2482759"/>
            <a:ext cx="822960" cy="838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" name="Oval 152"/>
          <p:cNvSpPr/>
          <p:nvPr/>
        </p:nvSpPr>
        <p:spPr>
          <a:xfrm>
            <a:off x="6707776" y="2156187"/>
            <a:ext cx="822960" cy="838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4" name="Oval 153"/>
          <p:cNvSpPr/>
          <p:nvPr/>
        </p:nvSpPr>
        <p:spPr>
          <a:xfrm>
            <a:off x="5283925" y="2384787"/>
            <a:ext cx="822960" cy="838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5" name="Oval 154"/>
          <p:cNvSpPr/>
          <p:nvPr/>
        </p:nvSpPr>
        <p:spPr>
          <a:xfrm>
            <a:off x="5419996" y="476521"/>
            <a:ext cx="822960" cy="8382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6" name="Oval 155"/>
          <p:cNvSpPr/>
          <p:nvPr/>
        </p:nvSpPr>
        <p:spPr>
          <a:xfrm>
            <a:off x="8857160" y="5100772"/>
            <a:ext cx="822960" cy="838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7" name="Oval 156"/>
          <p:cNvSpPr/>
          <p:nvPr/>
        </p:nvSpPr>
        <p:spPr>
          <a:xfrm>
            <a:off x="4864825" y="1386023"/>
            <a:ext cx="419100" cy="40331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5196838" y="1742531"/>
            <a:ext cx="266701" cy="27214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8426086" y="1176473"/>
            <a:ext cx="419100" cy="403317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6288676" y="4744810"/>
            <a:ext cx="667512" cy="67055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5807527" y="5253172"/>
            <a:ext cx="685800" cy="6858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5617027" y="4571727"/>
            <a:ext cx="685800" cy="6858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8169727" y="3778158"/>
            <a:ext cx="685800" cy="6858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/>
          <p:cNvSpPr/>
          <p:nvPr/>
        </p:nvSpPr>
        <p:spPr>
          <a:xfrm>
            <a:off x="5883727" y="5949858"/>
            <a:ext cx="685800" cy="6858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5" name="Oval 164"/>
          <p:cNvSpPr/>
          <p:nvPr/>
        </p:nvSpPr>
        <p:spPr>
          <a:xfrm>
            <a:off x="5115739" y="3200400"/>
            <a:ext cx="615588" cy="6096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/>
          <p:cNvSpPr/>
          <p:nvPr/>
        </p:nvSpPr>
        <p:spPr>
          <a:xfrm>
            <a:off x="7683136" y="4736101"/>
            <a:ext cx="685800" cy="6858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/>
          <p:cNvSpPr/>
          <p:nvPr/>
        </p:nvSpPr>
        <p:spPr>
          <a:xfrm>
            <a:off x="5731327" y="3244758"/>
            <a:ext cx="685800" cy="6858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8" name="Oval 167"/>
          <p:cNvSpPr/>
          <p:nvPr/>
        </p:nvSpPr>
        <p:spPr>
          <a:xfrm>
            <a:off x="8026036" y="2734491"/>
            <a:ext cx="609600" cy="602796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/>
          <p:cNvSpPr/>
          <p:nvPr/>
        </p:nvSpPr>
        <p:spPr>
          <a:xfrm>
            <a:off x="8855527" y="3587658"/>
            <a:ext cx="685800" cy="6858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/>
          <p:cNvSpPr/>
          <p:nvPr/>
        </p:nvSpPr>
        <p:spPr>
          <a:xfrm>
            <a:off x="6856910" y="2994387"/>
            <a:ext cx="685800" cy="6858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1" name="Oval 170"/>
          <p:cNvSpPr/>
          <p:nvPr/>
        </p:nvSpPr>
        <p:spPr>
          <a:xfrm>
            <a:off x="7549241" y="4059010"/>
            <a:ext cx="685800" cy="6858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7941127" y="5397952"/>
            <a:ext cx="685800" cy="6858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6417127" y="3413487"/>
            <a:ext cx="533400" cy="5334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6933110" y="4986472"/>
            <a:ext cx="533400" cy="533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>
          <a:xfrm>
            <a:off x="6760027" y="4452527"/>
            <a:ext cx="419100" cy="403317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7179127" y="4507502"/>
            <a:ext cx="533400" cy="533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5083627" y="4600029"/>
            <a:ext cx="533400" cy="5334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5274127" y="5122544"/>
            <a:ext cx="533400" cy="5334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4725487" y="3620315"/>
            <a:ext cx="533400" cy="5334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4715690" y="4153715"/>
            <a:ext cx="533400" cy="533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8344987" y="4966878"/>
            <a:ext cx="533400" cy="5334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4728753" y="5313044"/>
            <a:ext cx="533400" cy="5334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/>
          <p:cNvSpPr/>
          <p:nvPr/>
        </p:nvSpPr>
        <p:spPr>
          <a:xfrm>
            <a:off x="7328479" y="5329372"/>
            <a:ext cx="612648" cy="6096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/>
          <p:cNvSpPr/>
          <p:nvPr/>
        </p:nvSpPr>
        <p:spPr>
          <a:xfrm>
            <a:off x="7247707" y="5938972"/>
            <a:ext cx="533400" cy="533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/>
          <p:cNvSpPr/>
          <p:nvPr/>
        </p:nvSpPr>
        <p:spPr>
          <a:xfrm>
            <a:off x="6813367" y="3669302"/>
            <a:ext cx="822960" cy="838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6" name="Oval 185"/>
          <p:cNvSpPr/>
          <p:nvPr/>
        </p:nvSpPr>
        <p:spPr>
          <a:xfrm>
            <a:off x="7514407" y="3206658"/>
            <a:ext cx="822960" cy="8382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7" name="Oval 186"/>
          <p:cNvSpPr/>
          <p:nvPr/>
        </p:nvSpPr>
        <p:spPr>
          <a:xfrm>
            <a:off x="6033950" y="3891370"/>
            <a:ext cx="822960" cy="8382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8" name="Oval 187"/>
          <p:cNvSpPr/>
          <p:nvPr/>
        </p:nvSpPr>
        <p:spPr>
          <a:xfrm>
            <a:off x="8611687" y="4270193"/>
            <a:ext cx="822960" cy="838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9" name="Oval 188"/>
          <p:cNvSpPr/>
          <p:nvPr/>
        </p:nvSpPr>
        <p:spPr>
          <a:xfrm>
            <a:off x="6493327" y="5454558"/>
            <a:ext cx="822960" cy="8382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0" name="Oval 189"/>
          <p:cNvSpPr/>
          <p:nvPr/>
        </p:nvSpPr>
        <p:spPr>
          <a:xfrm>
            <a:off x="5069476" y="5683158"/>
            <a:ext cx="822960" cy="838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1" name="Oval 190"/>
          <p:cNvSpPr/>
          <p:nvPr/>
        </p:nvSpPr>
        <p:spPr>
          <a:xfrm>
            <a:off x="5205547" y="3774892"/>
            <a:ext cx="822960" cy="8382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2" name="Oval 191"/>
          <p:cNvSpPr/>
          <p:nvPr/>
        </p:nvSpPr>
        <p:spPr>
          <a:xfrm>
            <a:off x="4829990" y="2532833"/>
            <a:ext cx="419100" cy="40331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/>
          <p:cNvSpPr/>
          <p:nvPr/>
        </p:nvSpPr>
        <p:spPr>
          <a:xfrm>
            <a:off x="4982389" y="5040902"/>
            <a:ext cx="266701" cy="27214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>
          <a:xfrm>
            <a:off x="8211637" y="4474844"/>
            <a:ext cx="419100" cy="40331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/>
          <p:cNvSpPr/>
          <p:nvPr/>
        </p:nvSpPr>
        <p:spPr>
          <a:xfrm>
            <a:off x="5039540" y="2901859"/>
            <a:ext cx="266701" cy="27214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/>
          <p:cNvSpPr/>
          <p:nvPr/>
        </p:nvSpPr>
        <p:spPr>
          <a:xfrm>
            <a:off x="4562202" y="653685"/>
            <a:ext cx="419100" cy="403317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/>
          <p:cNvSpPr/>
          <p:nvPr/>
        </p:nvSpPr>
        <p:spPr>
          <a:xfrm>
            <a:off x="6149339" y="6662600"/>
            <a:ext cx="343988" cy="37038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7777297" y="6067425"/>
            <a:ext cx="685800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7163452" y="6470195"/>
            <a:ext cx="685800" cy="6858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4654185" y="-130902"/>
            <a:ext cx="533400" cy="5334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/>
        </p:nvSpPr>
        <p:spPr>
          <a:xfrm>
            <a:off x="8509906" y="5797458"/>
            <a:ext cx="612648" cy="6096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Oval 201"/>
          <p:cNvSpPr/>
          <p:nvPr/>
        </p:nvSpPr>
        <p:spPr>
          <a:xfrm>
            <a:off x="8371113" y="6521357"/>
            <a:ext cx="474073" cy="498567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/>
          <p:cNvSpPr/>
          <p:nvPr/>
        </p:nvSpPr>
        <p:spPr>
          <a:xfrm>
            <a:off x="8839743" y="6278608"/>
            <a:ext cx="822960" cy="838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4" name="Oval 203"/>
          <p:cNvSpPr/>
          <p:nvPr/>
        </p:nvSpPr>
        <p:spPr>
          <a:xfrm>
            <a:off x="4648742" y="1719397"/>
            <a:ext cx="419100" cy="403317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Oval 204"/>
          <p:cNvSpPr/>
          <p:nvPr/>
        </p:nvSpPr>
        <p:spPr>
          <a:xfrm>
            <a:off x="4654185" y="1083672"/>
            <a:ext cx="266701" cy="27214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Oval 205"/>
          <p:cNvSpPr/>
          <p:nvPr/>
        </p:nvSpPr>
        <p:spPr>
          <a:xfrm>
            <a:off x="4509950" y="1393371"/>
            <a:ext cx="348341" cy="358684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Oval 206"/>
          <p:cNvSpPr/>
          <p:nvPr/>
        </p:nvSpPr>
        <p:spPr>
          <a:xfrm>
            <a:off x="4403271" y="2085430"/>
            <a:ext cx="561159" cy="53530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8" name="Oval 207"/>
          <p:cNvSpPr/>
          <p:nvPr/>
        </p:nvSpPr>
        <p:spPr>
          <a:xfrm>
            <a:off x="4495798" y="4629830"/>
            <a:ext cx="561159" cy="53530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9" name="Oval 208"/>
          <p:cNvSpPr/>
          <p:nvPr/>
        </p:nvSpPr>
        <p:spPr>
          <a:xfrm>
            <a:off x="4428851" y="4408715"/>
            <a:ext cx="266701" cy="27214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Oval 209"/>
          <p:cNvSpPr/>
          <p:nvPr/>
        </p:nvSpPr>
        <p:spPr>
          <a:xfrm>
            <a:off x="4510493" y="5824401"/>
            <a:ext cx="533400" cy="533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Oval 210"/>
          <p:cNvSpPr/>
          <p:nvPr/>
        </p:nvSpPr>
        <p:spPr>
          <a:xfrm>
            <a:off x="4167051" y="5774870"/>
            <a:ext cx="355416" cy="30888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Oval 211"/>
          <p:cNvSpPr/>
          <p:nvPr/>
        </p:nvSpPr>
        <p:spPr>
          <a:xfrm>
            <a:off x="4379322" y="3008376"/>
            <a:ext cx="649878" cy="64922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Oval 212"/>
          <p:cNvSpPr/>
          <p:nvPr/>
        </p:nvSpPr>
        <p:spPr>
          <a:xfrm>
            <a:off x="4533898" y="2667000"/>
            <a:ext cx="320040" cy="32004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Oval 213"/>
          <p:cNvSpPr/>
          <p:nvPr/>
        </p:nvSpPr>
        <p:spPr>
          <a:xfrm>
            <a:off x="4091178" y="3130458"/>
            <a:ext cx="266701" cy="27214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Oval 214"/>
          <p:cNvSpPr/>
          <p:nvPr/>
        </p:nvSpPr>
        <p:spPr>
          <a:xfrm>
            <a:off x="3811632" y="2041072"/>
            <a:ext cx="266701" cy="27214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0" name="Group 289"/>
          <p:cNvGrpSpPr/>
          <p:nvPr/>
        </p:nvGrpSpPr>
        <p:grpSpPr>
          <a:xfrm>
            <a:off x="1447800" y="2514600"/>
            <a:ext cx="6248400" cy="990600"/>
            <a:chOff x="1447800" y="2514600"/>
            <a:chExt cx="6248400" cy="990600"/>
          </a:xfrm>
        </p:grpSpPr>
        <p:sp>
          <p:nvSpPr>
            <p:cNvPr id="291" name="Rounded Rectangle 290"/>
            <p:cNvSpPr/>
            <p:nvPr/>
          </p:nvSpPr>
          <p:spPr>
            <a:xfrm>
              <a:off x="1447800" y="2514600"/>
              <a:ext cx="5181600" cy="990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Rounded Rectangle 291"/>
            <p:cNvSpPr/>
            <p:nvPr/>
          </p:nvSpPr>
          <p:spPr>
            <a:xfrm>
              <a:off x="6781800" y="2514600"/>
              <a:ext cx="914400" cy="990600"/>
            </a:xfrm>
            <a:prstGeom prst="roundRect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Oval 292"/>
            <p:cNvSpPr/>
            <p:nvPr/>
          </p:nvSpPr>
          <p:spPr>
            <a:xfrm>
              <a:off x="6934200" y="2743200"/>
              <a:ext cx="381000" cy="381000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4" name="Straight Connector 293"/>
            <p:cNvCxnSpPr>
              <a:stCxn id="293" idx="5"/>
            </p:cNvCxnSpPr>
            <p:nvPr/>
          </p:nvCxnSpPr>
          <p:spPr>
            <a:xfrm>
              <a:off x="7259404" y="3068404"/>
              <a:ext cx="284396" cy="284396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02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3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3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3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3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3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3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3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3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3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3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3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9" dur="3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3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5" dur="3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8" dur="3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1" dur="3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4" dur="3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7" dur="3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0" dur="3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3" dur="3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6" dur="3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9" dur="3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2" dur="3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5" dur="3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8" dur="3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1" dur="3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4" dur="3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7" dur="3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0" dur="3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3" dur="3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6" dur="3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9" dur="3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2" dur="3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5" dur="3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8" dur="3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1" dur="3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4" dur="3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7" dur="3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0" dur="3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3" dur="3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6" dur="3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9" dur="3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2" dur="3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5" dur="3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8" dur="3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1" dur="3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4" dur="3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7" dur="3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0" dur="3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3" dur="3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6" dur="3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9" dur="3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2" dur="3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5" dur="3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8" dur="3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1" dur="3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4" dur="3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7" dur="3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0" dur="3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3" dur="3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6" dur="3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9" dur="3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2" dur="3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5" dur="3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8" dur="3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1" dur="3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4" dur="3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7" dur="3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0" dur="3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3" dur="3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6" dur="3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9" dur="3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2" dur="3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5" dur="3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8" dur="3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1" dur="3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4" dur="3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7" dur="3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0" dur="3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3" dur="3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6" dur="3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9" dur="3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2" dur="3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5" dur="3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8" dur="3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1" dur="3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4" dur="3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7" dur="3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0" dur="3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3" dur="3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6" dur="3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9" dur="3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2" dur="3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5" dur="3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8" dur="3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1" dur="3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4" dur="3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7" dur="3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0" dur="3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3" dur="3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6" dur="3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9" dur="3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2" dur="3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5" dur="3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8" dur="3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1" dur="3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4" dur="3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7" dur="3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0" dur="3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3" dur="3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6" dur="3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9" dur="3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2" dur="3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5" dur="3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8" dur="3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1" dur="3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4" dur="3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7" dur="3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0" dur="3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3" dur="3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6" dur="3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9" dur="3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2" dur="3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5" dur="3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8" dur="3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1" dur="3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4" dur="3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7" dur="3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0" dur="3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3" dur="3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6" dur="3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9" dur="3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2" dur="3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5" dur="3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8" dur="3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1" dur="3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4" dur="3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7" dur="3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0" dur="3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3" dur="3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6" dur="3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9" dur="3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2" dur="3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5" dur="3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8" dur="3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1" dur="3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4" dur="3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7" dur="3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0" dur="3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3" dur="3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6" dur="3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9" dur="3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0" fill="hold">
                      <p:stCondLst>
                        <p:cond delay="indefinite"/>
                      </p:stCondLst>
                      <p:childTnLst>
                        <p:par>
                          <p:cTn id="561" fill="hold">
                            <p:stCondLst>
                              <p:cond delay="0"/>
                            </p:stCondLst>
                            <p:childTnLst>
                              <p:par>
                                <p:cTn id="5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7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8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9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1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2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3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5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7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9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80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1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3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84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5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7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88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9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1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2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3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5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6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7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9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00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1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3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04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5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7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08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9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1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2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3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5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6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7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9" dur="2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20" dur="2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1" dur="2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3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24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5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7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28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9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1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32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3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4" fill="hold">
                      <p:stCondLst>
                        <p:cond delay="indefinite"/>
                      </p:stCondLst>
                      <p:childTnLst>
                        <p:par>
                          <p:cTn id="635" fill="hold">
                            <p:stCondLst>
                              <p:cond delay="0"/>
                            </p:stCondLst>
                            <p:childTnLst>
                              <p:par>
                                <p:cTn id="636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7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8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4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4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43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44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4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4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4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50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5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5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5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56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5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59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62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4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65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7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68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0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71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3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74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6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77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9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80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2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83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5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86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8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89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1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2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4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5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7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8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00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01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03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04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06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07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09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10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12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13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15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16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18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19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1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22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4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25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7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28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30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1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33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4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36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7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39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40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42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43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45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46" dur="indefinite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48" dur="indefinite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49" dur="indefinite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51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52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54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55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57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58" dur="indefinite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60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61" dur="indefinite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63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64" dur="indefinit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66" dur="indefinite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67" dur="indefinite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69" dur="indefinite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70" dur="indefinite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72" dur="indefinite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73" dur="indefinite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75" dur="indefinite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76" dur="indefinite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78" dur="indefinite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79" dur="indefinite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1" dur="indefinite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82" dur="indefinite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4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85" dur="indefinite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7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88" dur="indefinite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90" dur="indefinite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91" dur="indefinite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93" dur="indefinite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94" dur="indefinite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96" dur="indefinite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97" dur="indefinite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99" dur="indefinite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00" dur="indefinite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2" dur="indefinite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03" dur="indefinite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5" dur="indefinite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06" dur="indefinite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8" dur="indefinite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09" dur="indefinite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11" dur="indefinite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12" dur="indefinite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14" dur="indefinite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15" dur="indefinite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17" dur="indefinite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18" dur="indefinite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20" dur="indefinite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21" dur="indefinite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23" dur="indefinite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24" dur="indefinite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26" dur="indefinite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27" dur="indefinite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29" dur="indefinite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30" dur="indefinite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32" dur="indefinite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33" dur="indefinite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35" dur="indefinite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36" dur="indefinite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38" dur="indefinite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39" dur="indefinite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1" dur="indefinite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42" dur="indefinite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4" dur="indefinite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45" dur="indefinite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7" dur="indefinite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48" dur="indefinite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50" dur="indefinite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51" dur="indefinite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53" dur="indefinite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54" dur="indefinite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56" dur="indefinite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57" dur="indefinite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59" dur="indefinite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60" dur="indefinite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62" dur="indefinite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63" dur="indefinite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65" dur="indefinite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66" dur="indefinite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68" dur="indefinite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69" dur="indefinite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71" dur="indefinite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72" dur="indefinite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74" dur="indefinite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75" dur="indefinite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77" dur="indefinite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78" dur="indefinite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80" dur="indefinite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81" dur="indefinite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83" dur="indefinite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84" dur="indefinite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86" dur="indefinite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87" dur="indefinite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89" dur="indefinite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90" dur="indefinite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92" dur="indefinite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93" dur="indefinite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95" dur="indefinite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96" dur="indefinite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98" dur="indefinite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99" dur="indefinite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1" dur="indefinite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02" dur="indefinite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4" dur="indefinite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05" dur="indefinite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7" dur="indefinite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08" dur="indefinite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10" dur="indefinite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11" dur="indefinite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13" dur="indefinite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14" dur="indefinite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16" dur="indefinit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17" dur="indefinite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19" dur="indefinit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20" dur="indefinite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22" dur="indefinit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23" dur="indefinite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25" dur="indefinite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26" dur="indefinite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28" dur="indefinite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29" dur="indefinite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31" dur="indefinite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32" dur="indefinite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34" dur="indefinite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35" dur="indefinite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37" dur="indefinite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38" dur="indefinite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40" dur="indefinite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41" dur="indefinite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43" dur="indefinite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44" dur="indefinite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46" dur="indefinite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47" dur="indefinite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49" dur="indefinite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50" dur="indefinite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52" dur="indefinit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53" dur="indefinite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55" dur="indefinite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56" dur="indefinite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58" dur="indefinite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59" dur="indefinite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1" dur="indefinite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62" dur="indefinite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4" dur="indefinite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65" dur="indefinite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7" dur="indefinite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68" dur="indefinite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70" dur="indefinite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71" dur="indefinite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73" dur="indefinite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74" dur="indefinite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76" dur="indefinite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77" dur="indefinite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79" dur="indefinite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80" dur="indefinite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82" dur="indefinite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83" dur="indefinite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85" dur="indefinite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86" dur="indefinite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88" dur="indefinite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89" dur="indefinite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91" dur="indefinite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92" dur="indefinite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94" dur="indefinite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95" dur="indefinite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97" dur="indefinite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98" dur="indefinite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00" dur="indefinite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01" dur="indefinite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03" dur="indefinite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04" dur="indefinite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06" dur="indefinite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07" dur="indefinite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09" dur="indefinite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10" dur="indefinite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12" dur="indefinite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13" dur="indefinite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15" dur="indefinite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16" dur="indefinite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18" dur="indefinite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19" dur="indefinite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1" dur="indefinite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22" dur="indefinite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4" dur="indefinite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25" dur="indefinite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7" dur="indefinite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28" dur="indefinite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30" dur="indefinite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31" dur="indefinite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33" dur="indefinite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34" dur="indefinite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36" dur="indefinite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37" dur="indefinite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39" dur="indefinite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40" dur="indefinite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42" dur="indefinite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43" dur="indefinite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45" dur="indefinite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46" dur="indefinite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48" dur="indefinite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49" dur="indefinite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51" dur="indefinite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52" dur="indefinite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54" dur="indefinite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55" dur="indefinite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57" dur="indefinite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58" dur="indefinite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60" dur="indefinite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61" dur="indefinite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63" dur="indefinite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64" dur="indefinite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66" dur="indefinite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67" dur="indefinite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69" dur="indefinite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70" dur="indefinite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72" dur="indefinite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73" dur="indefinite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75" dur="indefinite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76" dur="indefinite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78" dur="indefinite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79" dur="indefinite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1" dur="indefinite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82" dur="indefinite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4" dur="indefinite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85" dur="indefinite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7" dur="indefinite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88" dur="indefinite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90" dur="indefinite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91" dur="indefinite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93" dur="indefinite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94" dur="indefinite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96" dur="indefinite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97" dur="indefinite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99" dur="indefinite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00" dur="indefinite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02" dur="indefinite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03" dur="indefinite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05" dur="indefinite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06" dur="indefinite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08" dur="indefinite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09" dur="indefinite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11" dur="indefinite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12" dur="indefinite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14" dur="indefinite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15" dur="indefinite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17" dur="indefinite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18" dur="indefinite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20" dur="indefinite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21" dur="indefinite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23" dur="indefinite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24" dur="indefinite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26" dur="indefinite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27" dur="indefinite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29" dur="indefinite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30" dur="indefinite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32" dur="indefinite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33" dur="indefinite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35" dur="indefinite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36" dur="indefinite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38" dur="indefinite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39" dur="indefinite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1" dur="indefinite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42" dur="indefinite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4" dur="indefinite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45" dur="indefinite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7" dur="indefinite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48" dur="indefinite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50" dur="indefinite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51" dur="indefinite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53" dur="indefinite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54" dur="indefinite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56" dur="indefinite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57" dur="indefinite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59" dur="indefinite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60" dur="indefinite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62" dur="indefinite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63" dur="indefinite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65" dur="indefinite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66" dur="indefinite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68" dur="indefinite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69" dur="indefinite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71" dur="indefinite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72" dur="indefinite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74" dur="indefinite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75" dur="indefinite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77" dur="indefinite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78" dur="indefinite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80" dur="indefinite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81" dur="indefinite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83" dur="indefinite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84" dur="indefinite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86" dur="indefinite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87" dur="indefinite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9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9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5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97" dur="indefinite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98" dur="indefinite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9" fill="hold">
                      <p:stCondLst>
                        <p:cond delay="indefinite"/>
                      </p:stCondLst>
                      <p:childTnLst>
                        <p:par>
                          <p:cTn id="1200" fill="hold">
                            <p:stCondLst>
                              <p:cond delay="0"/>
                            </p:stCondLst>
                            <p:childTnLst>
                              <p:par>
                                <p:cTn id="12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7" grpId="0" animBg="1"/>
      <p:bldP spid="107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3" grpId="0" animBg="1"/>
      <p:bldP spid="133" grpId="1" animBg="1"/>
      <p:bldP spid="134" grpId="0" animBg="1"/>
      <p:bldP spid="134" grpId="1" animBg="1"/>
      <p:bldP spid="135" grpId="0" animBg="1"/>
      <p:bldP spid="135" grpId="1" animBg="1"/>
      <p:bldP spid="136" grpId="0" animBg="1"/>
      <p:bldP spid="136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147" grpId="0" animBg="1"/>
      <p:bldP spid="147" grpId="1" animBg="1"/>
      <p:bldP spid="148" grpId="0" animBg="1"/>
      <p:bldP spid="148" grpId="1" animBg="1"/>
      <p:bldP spid="149" grpId="0" animBg="1"/>
      <p:bldP spid="149" grpId="1" animBg="1"/>
      <p:bldP spid="150" grpId="0" animBg="1"/>
      <p:bldP spid="150" grpId="1" animBg="1"/>
      <p:bldP spid="151" grpId="0" animBg="1"/>
      <p:bldP spid="151" grpId="1" animBg="1"/>
      <p:bldP spid="152" grpId="0" animBg="1"/>
      <p:bldP spid="152" grpId="1" animBg="1"/>
      <p:bldP spid="153" grpId="0" animBg="1"/>
      <p:bldP spid="153" grpId="1" animBg="1"/>
      <p:bldP spid="154" grpId="0" animBg="1"/>
      <p:bldP spid="154" grpId="1" animBg="1"/>
      <p:bldP spid="155" grpId="0" animBg="1"/>
      <p:bldP spid="155" grpId="1" animBg="1"/>
      <p:bldP spid="156" grpId="0" animBg="1"/>
      <p:bldP spid="156" grpId="1" animBg="1"/>
      <p:bldP spid="157" grpId="0" animBg="1"/>
      <p:bldP spid="157" grpId="1" animBg="1"/>
      <p:bldP spid="158" grpId="0" animBg="1"/>
      <p:bldP spid="158" grpId="1" animBg="1"/>
      <p:bldP spid="159" grpId="0" animBg="1"/>
      <p:bldP spid="159" grpId="1" animBg="1"/>
      <p:bldP spid="160" grpId="0" animBg="1"/>
      <p:bldP spid="160" grpId="1" animBg="1"/>
      <p:bldP spid="161" grpId="0" animBg="1"/>
      <p:bldP spid="161" grpId="1" animBg="1"/>
      <p:bldP spid="162" grpId="0" animBg="1"/>
      <p:bldP spid="162" grpId="1" animBg="1"/>
      <p:bldP spid="163" grpId="0" animBg="1"/>
      <p:bldP spid="163" grpId="1" animBg="1"/>
      <p:bldP spid="164" grpId="0" animBg="1"/>
      <p:bldP spid="164" grpId="1" animBg="1"/>
      <p:bldP spid="165" grpId="0" animBg="1"/>
      <p:bldP spid="165" grpId="1" animBg="1"/>
      <p:bldP spid="166" grpId="0" animBg="1"/>
      <p:bldP spid="166" grpId="1" animBg="1"/>
      <p:bldP spid="167" grpId="0" animBg="1"/>
      <p:bldP spid="167" grpId="1" animBg="1"/>
      <p:bldP spid="168" grpId="0" animBg="1"/>
      <p:bldP spid="168" grpId="1" animBg="1"/>
      <p:bldP spid="169" grpId="0" animBg="1"/>
      <p:bldP spid="169" grpId="1" animBg="1"/>
      <p:bldP spid="170" grpId="0" animBg="1"/>
      <p:bldP spid="170" grpId="1" animBg="1"/>
      <p:bldP spid="171" grpId="0" animBg="1"/>
      <p:bldP spid="171" grpId="1" animBg="1"/>
      <p:bldP spid="172" grpId="0" animBg="1"/>
      <p:bldP spid="172" grpId="1" animBg="1"/>
      <p:bldP spid="173" grpId="0" animBg="1"/>
      <p:bldP spid="173" grpId="1" animBg="1"/>
      <p:bldP spid="174" grpId="0" animBg="1"/>
      <p:bldP spid="174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  <p:bldP spid="179" grpId="0" animBg="1"/>
      <p:bldP spid="179" grpId="1" animBg="1"/>
      <p:bldP spid="180" grpId="0" animBg="1"/>
      <p:bldP spid="180" grpId="1" animBg="1"/>
      <p:bldP spid="181" grpId="0" animBg="1"/>
      <p:bldP spid="181" grpId="1" animBg="1"/>
      <p:bldP spid="182" grpId="0" animBg="1"/>
      <p:bldP spid="182" grpId="1" animBg="1"/>
      <p:bldP spid="183" grpId="0" animBg="1"/>
      <p:bldP spid="183" grpId="1" animBg="1"/>
      <p:bldP spid="184" grpId="0" animBg="1"/>
      <p:bldP spid="184" grpId="1" animBg="1"/>
      <p:bldP spid="185" grpId="0" animBg="1"/>
      <p:bldP spid="185" grpId="1" animBg="1"/>
      <p:bldP spid="186" grpId="0" animBg="1"/>
      <p:bldP spid="186" grpId="1" animBg="1"/>
      <p:bldP spid="187" grpId="0" animBg="1"/>
      <p:bldP spid="187" grpId="1" animBg="1"/>
      <p:bldP spid="188" grpId="0" animBg="1"/>
      <p:bldP spid="188" grpId="1" animBg="1"/>
      <p:bldP spid="189" grpId="0" animBg="1"/>
      <p:bldP spid="189" grpId="1" animBg="1"/>
      <p:bldP spid="190" grpId="0" animBg="1"/>
      <p:bldP spid="190" grpId="1" animBg="1"/>
      <p:bldP spid="191" grpId="0" animBg="1"/>
      <p:bldP spid="191" grpId="1" animBg="1"/>
      <p:bldP spid="192" grpId="0" animBg="1"/>
      <p:bldP spid="192" grpId="1" animBg="1"/>
      <p:bldP spid="193" grpId="0" animBg="1"/>
      <p:bldP spid="193" grpId="1" animBg="1"/>
      <p:bldP spid="194" grpId="0" animBg="1"/>
      <p:bldP spid="194" grpId="1" animBg="1"/>
      <p:bldP spid="195" grpId="0" animBg="1"/>
      <p:bldP spid="195" grpId="1" animBg="1"/>
      <p:bldP spid="196" grpId="0" animBg="1"/>
      <p:bldP spid="196" grpId="1" animBg="1"/>
      <p:bldP spid="197" grpId="0" animBg="1"/>
      <p:bldP spid="197" grpId="1" animBg="1"/>
      <p:bldP spid="198" grpId="0" animBg="1"/>
      <p:bldP spid="198" grpId="1" animBg="1"/>
      <p:bldP spid="199" grpId="0" animBg="1"/>
      <p:bldP spid="199" grpId="1" animBg="1"/>
      <p:bldP spid="200" grpId="0" animBg="1"/>
      <p:bldP spid="200" grpId="1" animBg="1"/>
      <p:bldP spid="201" grpId="0" animBg="1"/>
      <p:bldP spid="201" grpId="1" animBg="1"/>
      <p:bldP spid="202" grpId="0" animBg="1"/>
      <p:bldP spid="202" grpId="1" animBg="1"/>
      <p:bldP spid="203" grpId="0" animBg="1"/>
      <p:bldP spid="203" grpId="1" animBg="1"/>
      <p:bldP spid="204" grpId="0" animBg="1"/>
      <p:bldP spid="204" grpId="1" animBg="1"/>
      <p:bldP spid="205" grpId="0" animBg="1"/>
      <p:bldP spid="205" grpId="1" animBg="1"/>
      <p:bldP spid="206" grpId="0" animBg="1"/>
      <p:bldP spid="206" grpId="1" animBg="1"/>
      <p:bldP spid="207" grpId="0" animBg="1"/>
      <p:bldP spid="207" grpId="1" animBg="1"/>
      <p:bldP spid="208" grpId="0" animBg="1"/>
      <p:bldP spid="208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2" grpId="0" animBg="1"/>
      <p:bldP spid="212" grpId="1" animBg="1"/>
      <p:bldP spid="213" grpId="0" animBg="1"/>
      <p:bldP spid="213" grpId="1" animBg="1"/>
      <p:bldP spid="214" grpId="0" animBg="1"/>
      <p:bldP spid="214" grpId="1" animBg="1"/>
      <p:bldP spid="215" grpId="0" animBg="1"/>
      <p:bldP spid="215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" y="609600"/>
            <a:ext cx="8382000" cy="449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05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r>
              <a:rPr lang="en-US" sz="120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110" y="6074200"/>
            <a:ext cx="1191490" cy="555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066800"/>
            <a:ext cx="5410200" cy="3464046"/>
          </a:xfrm>
          <a:prstGeom prst="rect">
            <a:avLst/>
          </a:prstGeom>
          <a:ln w="3175">
            <a:solidFill>
              <a:schemeClr val="bg2">
                <a:lumMod val="20000"/>
                <a:lumOff val="80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9" y="2851811"/>
            <a:ext cx="5410201" cy="3464046"/>
          </a:xfrm>
          <a:prstGeom prst="rect">
            <a:avLst/>
          </a:prstGeom>
          <a:ln w="3175">
            <a:solidFill>
              <a:schemeClr val="bg2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6292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399"/>
            <a:ext cx="9143999" cy="5140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572000" y="260866"/>
            <a:ext cx="3731172" cy="609599"/>
          </a:xfrm>
          <a:prstGeom prst="round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72000" y="361890"/>
            <a:ext cx="3731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if </a:t>
            </a:r>
            <a:r>
              <a:rPr lang="en-US" sz="2000" dirty="0" smtClean="0">
                <a:latin typeface="+mj-lt"/>
              </a:rPr>
              <a:t>I study </a:t>
            </a:r>
            <a:r>
              <a:rPr lang="en-US" sz="2000" dirty="0" smtClean="0">
                <a:latin typeface="+mj-lt"/>
              </a:rPr>
              <a:t>Biology…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4950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399"/>
            <a:ext cx="9144000" cy="5140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4572000" y="260866"/>
            <a:ext cx="3731172" cy="609599"/>
          </a:xfrm>
          <a:prstGeom prst="round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0" y="361890"/>
            <a:ext cx="3731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+mj-lt"/>
              </a:rPr>
              <a:t>but </a:t>
            </a:r>
            <a:r>
              <a:rPr lang="en-US" sz="2000" dirty="0" smtClean="0">
                <a:latin typeface="+mj-lt"/>
              </a:rPr>
              <a:t>if I study psychology…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8367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User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ct val="40000"/>
              </a:spcBef>
            </a:pPr>
            <a:r>
              <a:rPr lang="en-US" dirty="0" smtClean="0"/>
              <a:t>Know</a:t>
            </a:r>
            <a:r>
              <a:rPr lang="en-US" dirty="0"/>
              <a:t>n-item search: </a:t>
            </a:r>
            <a:endParaRPr lang="en-US" dirty="0" smtClean="0"/>
          </a:p>
          <a:p>
            <a:pPr marL="857250" lvl="2" indent="0">
              <a:lnSpc>
                <a:spcPct val="120000"/>
              </a:lnSpc>
              <a:spcBef>
                <a:spcPct val="40000"/>
              </a:spcBef>
              <a:buNone/>
            </a:pPr>
            <a:r>
              <a:rPr lang="en-US" i="1" dirty="0" smtClean="0"/>
              <a:t>Bioinformatics</a:t>
            </a:r>
            <a:r>
              <a:rPr lang="en-US" i="1" dirty="0"/>
              <a:t>. Private pact ends the DNA data war </a:t>
            </a:r>
            <a:r>
              <a:rPr lang="en-US" i="1" dirty="0" smtClean="0"/>
              <a:t>Roberts</a:t>
            </a:r>
            <a:r>
              <a:rPr lang="en-US" i="1" dirty="0"/>
              <a:t>, Leslie</a:t>
            </a:r>
          </a:p>
          <a:p>
            <a:pPr>
              <a:lnSpc>
                <a:spcPct val="120000"/>
              </a:lnSpc>
              <a:spcBef>
                <a:spcPct val="40000"/>
              </a:spcBef>
            </a:pPr>
            <a:r>
              <a:rPr lang="en-US" dirty="0" smtClean="0"/>
              <a:t>Narrow-topic search:</a:t>
            </a:r>
          </a:p>
          <a:p>
            <a:pPr marL="0" indent="0">
              <a:lnSpc>
                <a:spcPct val="120000"/>
              </a:lnSpc>
              <a:spcBef>
                <a:spcPct val="40000"/>
              </a:spcBef>
              <a:buNone/>
            </a:pPr>
            <a:r>
              <a:rPr lang="en-US" sz="2000" i="1" dirty="0" smtClean="0"/>
              <a:t>	computational </a:t>
            </a:r>
            <a:r>
              <a:rPr lang="en-US" sz="2000" i="1" dirty="0" err="1"/>
              <a:t>dna</a:t>
            </a:r>
            <a:r>
              <a:rPr lang="en-US" sz="2000" i="1" dirty="0"/>
              <a:t> analysis</a:t>
            </a:r>
          </a:p>
          <a:p>
            <a:pPr>
              <a:lnSpc>
                <a:spcPct val="120000"/>
              </a:lnSpc>
              <a:spcBef>
                <a:spcPct val="40000"/>
              </a:spcBef>
            </a:pPr>
            <a:r>
              <a:rPr lang="en-US" dirty="0"/>
              <a:t>Broad-topic </a:t>
            </a:r>
            <a:r>
              <a:rPr lang="en-US" dirty="0" smtClean="0"/>
              <a:t>search</a:t>
            </a:r>
          </a:p>
          <a:p>
            <a:pPr marL="0" indent="0">
              <a:lnSpc>
                <a:spcPct val="120000"/>
              </a:lnSpc>
              <a:spcBef>
                <a:spcPct val="40000"/>
              </a:spcBef>
              <a:buNone/>
            </a:pPr>
            <a:r>
              <a:rPr lang="en-US" sz="2000" i="1" dirty="0" smtClean="0"/>
              <a:t>	</a:t>
            </a:r>
            <a:r>
              <a:rPr lang="en-US" sz="2000" i="1" dirty="0" err="1" smtClean="0"/>
              <a:t>dna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110" y="6074200"/>
            <a:ext cx="1191490" cy="55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84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Broad-Topic Queries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korean poetry</a:t>
            </a:r>
            <a:endParaRPr lang="en-US" smtClean="0"/>
          </a:p>
          <a:p>
            <a:pPr eaLnBrk="1" hangingPunct="1"/>
            <a:r>
              <a:rPr lang="en-US" i="1" smtClean="0"/>
              <a:t>buddhist art</a:t>
            </a:r>
            <a:endParaRPr lang="en-US" smtClean="0"/>
          </a:p>
          <a:p>
            <a:pPr eaLnBrk="1" hangingPunct="1"/>
            <a:r>
              <a:rPr lang="en-US" i="1" smtClean="0"/>
              <a:t>adventure education</a:t>
            </a:r>
            <a:endParaRPr lang="en-US" smtClean="0"/>
          </a:p>
          <a:p>
            <a:pPr eaLnBrk="1" hangingPunct="1"/>
            <a:r>
              <a:rPr lang="en-US" i="1" smtClean="0"/>
              <a:t>stereoisomerism</a:t>
            </a:r>
            <a:endParaRPr lang="en-US" smtClean="0"/>
          </a:p>
          <a:p>
            <a:pPr eaLnBrk="1" hangingPunct="1"/>
            <a:r>
              <a:rPr lang="en-US" i="1" smtClean="0"/>
              <a:t>social mobility</a:t>
            </a:r>
            <a:endParaRPr lang="en-US" smtClean="0"/>
          </a:p>
          <a:p>
            <a:pPr eaLnBrk="1" hangingPunct="1"/>
            <a:r>
              <a:rPr lang="en-US" i="1" smtClean="0"/>
              <a:t>mining engineering</a:t>
            </a:r>
            <a:endParaRPr lang="en-US" smtClean="0"/>
          </a:p>
          <a:p>
            <a:pPr eaLnBrk="1" hangingPunct="1"/>
            <a:r>
              <a:rPr lang="en-US" i="1" smtClean="0"/>
              <a:t>operator theory</a:t>
            </a:r>
            <a:endParaRPr lang="en-US" smtClean="0"/>
          </a:p>
          <a:p>
            <a:pPr eaLnBrk="1" hangingPunct="1"/>
            <a:r>
              <a:rPr lang="en-US" i="1" smtClean="0"/>
              <a:t>galaxies</a:t>
            </a:r>
            <a:endParaRPr lang="en-US" smtClean="0"/>
          </a:p>
          <a:p>
            <a:pPr eaLnBrk="1" hangingPunct="1"/>
            <a:r>
              <a:rPr lang="en-US" i="1" smtClean="0"/>
              <a:t>book collecting</a:t>
            </a:r>
            <a:endParaRPr lang="en-US" smtClean="0"/>
          </a:p>
          <a:p>
            <a:pPr eaLnBrk="1" hangingPunct="1"/>
            <a:r>
              <a:rPr lang="en-US" i="1" smtClean="0"/>
              <a:t>canoeing</a:t>
            </a:r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4403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r>
              <a:rPr lang="en-US" sz="1200"/>
              <a:t> </a:t>
            </a:r>
          </a:p>
        </p:txBody>
      </p:sp>
      <p:sp>
        <p:nvSpPr>
          <p:cNvPr id="44038" name="TextBox 5"/>
          <p:cNvSpPr txBox="1">
            <a:spLocks noChangeArrowheads="1"/>
          </p:cNvSpPr>
          <p:nvPr/>
        </p:nvSpPr>
        <p:spPr bwMode="auto">
          <a:xfrm>
            <a:off x="5410200" y="4581525"/>
            <a:ext cx="31242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r>
              <a:rPr lang="en-US" dirty="0"/>
              <a:t>About 25</a:t>
            </a:r>
            <a:r>
              <a:rPr lang="en-US" dirty="0" smtClean="0"/>
              <a:t>%-30% </a:t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/>
              <a:t>the queries, based on query logs</a:t>
            </a:r>
          </a:p>
        </p:txBody>
      </p:sp>
    </p:spTree>
    <p:extLst>
      <p:ext uri="{BB962C8B-B14F-4D97-AF65-F5344CB8AC3E}">
        <p14:creationId xmlns:p14="http://schemas.microsoft.com/office/powerpoint/2010/main" val="322844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0" y="2590800"/>
            <a:ext cx="1981200" cy="707886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erdana" pitchFamily="34" charset="0"/>
              </a:rPr>
              <a:t>Before</a:t>
            </a:r>
            <a:endParaRPr lang="en-US" sz="40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6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0" y="2590800"/>
            <a:ext cx="1981200" cy="707886"/>
          </a:xfrm>
          <a:prstGeom prst="rect">
            <a:avLst/>
          </a:prstGeom>
          <a:solidFill>
            <a:srgbClr val="CCCC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Verdana" pitchFamily="34" charset="0"/>
              </a:rPr>
              <a:t>After</a:t>
            </a:r>
            <a:endParaRPr lang="en-US" sz="4000" dirty="0">
              <a:latin typeface="Verdan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7000" y="1981200"/>
            <a:ext cx="2362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590800" y="1941984"/>
            <a:ext cx="2743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1478B0"/>
                </a:solidFill>
              </a:rPr>
              <a:t>Tachycardia – Wikipedia the free encyclopedia</a:t>
            </a:r>
            <a:endParaRPr lang="en-US" sz="900" b="1" dirty="0">
              <a:solidFill>
                <a:srgbClr val="1478B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67000" y="2133600"/>
            <a:ext cx="4800600" cy="246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90800" y="2084832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Tachycardia</a:t>
            </a:r>
            <a:r>
              <a:rPr lang="en-US" sz="8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comes from the Greek words </a:t>
            </a:r>
            <a:r>
              <a:rPr lang="en-US" sz="85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tachys</a:t>
            </a:r>
            <a:r>
              <a:rPr lang="en-US" sz="8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lang="en-US" sz="85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rapid</a:t>
            </a:r>
            <a:r>
              <a:rPr lang="en-US" sz="8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or </a:t>
            </a:r>
            <a:r>
              <a:rPr lang="en-US" sz="85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accelerated</a:t>
            </a:r>
            <a:r>
              <a:rPr lang="en-US" sz="8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 and </a:t>
            </a:r>
            <a:r>
              <a:rPr lang="en-US" sz="85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kardia</a:t>
            </a:r>
            <a:r>
              <a:rPr lang="en-US" sz="8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lang="en-US" sz="85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of the heart</a:t>
            </a:r>
            <a:r>
              <a:rPr lang="en-US" sz="8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). Tachycardia typically refers to a heart rate that exceeds the normal range for a resting </a:t>
            </a:r>
            <a:r>
              <a:rPr lang="en-US" sz="85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...</a:t>
            </a:r>
            <a:endParaRPr lang="en-US" sz="8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89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9144000" cy="22758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7512"/>
            <a:ext cx="9144000" cy="226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83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619032899"/>
              </p:ext>
            </p:extLst>
          </p:nvPr>
        </p:nvGraphicFramePr>
        <p:xfrm>
          <a:off x="806450" y="671488"/>
          <a:ext cx="7531100" cy="6062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547813" y="1014388"/>
            <a:ext cx="5616575" cy="5256213"/>
            <a:chOff x="1547813" y="1014388"/>
            <a:chExt cx="5616575" cy="5256213"/>
          </a:xfrm>
        </p:grpSpPr>
        <p:sp>
          <p:nvSpPr>
            <p:cNvPr id="46083" name="AutoShape 3"/>
            <p:cNvSpPr>
              <a:spLocks noChangeArrowheads="1"/>
            </p:cNvSpPr>
            <p:nvPr/>
          </p:nvSpPr>
          <p:spPr bwMode="auto">
            <a:xfrm>
              <a:off x="1547813" y="2500288"/>
              <a:ext cx="3887787" cy="3313113"/>
            </a:xfrm>
            <a:prstGeom prst="triangle">
              <a:avLst>
                <a:gd name="adj" fmla="val 5000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6084" name="Text Box 4"/>
            <p:cNvSpPr txBox="1">
              <a:spLocks noChangeArrowheads="1"/>
            </p:cNvSpPr>
            <p:nvPr/>
          </p:nvSpPr>
          <p:spPr bwMode="auto">
            <a:xfrm>
              <a:off x="2705100" y="2112264"/>
              <a:ext cx="1943100" cy="10779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algn="l"/>
              <a:r>
                <a:rPr lang="en-US" sz="3200" dirty="0">
                  <a:solidFill>
                    <a:schemeClr val="bg1"/>
                  </a:solidFill>
                </a:rPr>
                <a:t>Query match</a:t>
              </a:r>
            </a:p>
          </p:txBody>
        </p:sp>
        <p:sp>
          <p:nvSpPr>
            <p:cNvPr id="46085" name="Text Box 5"/>
            <p:cNvSpPr txBox="1">
              <a:spLocks noChangeArrowheads="1"/>
            </p:cNvSpPr>
            <p:nvPr/>
          </p:nvSpPr>
          <p:spPr bwMode="auto">
            <a:xfrm>
              <a:off x="4500563" y="2116113"/>
              <a:ext cx="1981200" cy="1570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algn="r"/>
              <a:r>
                <a:rPr lang="en-US" sz="3200" dirty="0">
                  <a:solidFill>
                    <a:schemeClr val="bg1"/>
                  </a:solidFill>
                </a:rPr>
                <a:t>Item’s</a:t>
              </a:r>
              <a:r>
                <a:rPr lang="en-US" sz="3200" dirty="0"/>
                <a:t> </a:t>
              </a:r>
              <a:br>
                <a:rPr lang="en-US" sz="3200" dirty="0"/>
              </a:br>
              <a:r>
                <a:rPr lang="en-US" sz="3200" dirty="0">
                  <a:solidFill>
                    <a:schemeClr val="bg1"/>
                  </a:solidFill>
                </a:rPr>
                <a:t>value score</a:t>
              </a:r>
            </a:p>
          </p:txBody>
        </p:sp>
        <p:sp>
          <p:nvSpPr>
            <p:cNvPr id="46086" name="Text Box 6"/>
            <p:cNvSpPr txBox="1">
              <a:spLocks noChangeArrowheads="1"/>
            </p:cNvSpPr>
            <p:nvPr/>
          </p:nvSpPr>
          <p:spPr bwMode="auto">
            <a:xfrm>
              <a:off x="3275013" y="4660876"/>
              <a:ext cx="2592387" cy="584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US" sz="3200" dirty="0">
                  <a:solidFill>
                    <a:schemeClr val="bg1"/>
                  </a:solidFill>
                </a:rPr>
                <a:t>User</a:t>
              </a:r>
            </a:p>
          </p:txBody>
        </p:sp>
        <p:sp>
          <p:nvSpPr>
            <p:cNvPr id="46087" name="AutoShape 7"/>
            <p:cNvSpPr>
              <a:spLocks noChangeArrowheads="1"/>
            </p:cNvSpPr>
            <p:nvPr/>
          </p:nvSpPr>
          <p:spPr bwMode="auto">
            <a:xfrm>
              <a:off x="1908175" y="1014388"/>
              <a:ext cx="5256213" cy="5256213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650" y="10800"/>
                  </a:moveTo>
                  <a:cubicBezTo>
                    <a:pt x="650" y="16406"/>
                    <a:pt x="5194" y="20950"/>
                    <a:pt x="10800" y="20950"/>
                  </a:cubicBezTo>
                  <a:cubicBezTo>
                    <a:pt x="16406" y="20950"/>
                    <a:pt x="20950" y="16406"/>
                    <a:pt x="20950" y="10800"/>
                  </a:cubicBezTo>
                  <a:cubicBezTo>
                    <a:pt x="20950" y="5194"/>
                    <a:pt x="16406" y="650"/>
                    <a:pt x="10800" y="650"/>
                  </a:cubicBezTo>
                  <a:cubicBezTo>
                    <a:pt x="5194" y="650"/>
                    <a:pt x="650" y="5194"/>
                    <a:pt x="65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016423" y="260648"/>
            <a:ext cx="5832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333333"/>
                </a:solidFill>
                <a:latin typeface="+mn-lt"/>
                <a:cs typeface="+mn-cs"/>
              </a:rPr>
              <a:t>ScholarRank™</a:t>
            </a:r>
            <a:endParaRPr lang="en-US" sz="3600" dirty="0">
              <a:solidFill>
                <a:srgbClr val="333333"/>
              </a:solidFill>
              <a:latin typeface="+mn-lt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77200" y="614591"/>
            <a:ext cx="685800" cy="6808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1000" y="766991"/>
            <a:ext cx="685800" cy="6808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110" y="6074200"/>
            <a:ext cx="1191490" cy="55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26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9" y="685800"/>
            <a:ext cx="9120352" cy="5127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677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33400" y="1371600"/>
            <a:ext cx="2514600" cy="354166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143000"/>
            <a:ext cx="21336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1</a:t>
            </a:r>
            <a:endParaRPr lang="en-US" sz="239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276600" y="1371600"/>
            <a:ext cx="2514600" cy="354166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5200" y="1143000"/>
            <a:ext cx="21336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2</a:t>
            </a:r>
            <a:endParaRPr lang="en-US" sz="2390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19800" y="1371600"/>
            <a:ext cx="2514600" cy="354166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8400" y="1143000"/>
            <a:ext cx="21336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3800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Bibliography</a:t>
            </a:r>
          </a:p>
        </p:txBody>
      </p:sp>
      <p:sp>
        <p:nvSpPr>
          <p:cNvPr id="65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305800" cy="4525963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40000"/>
              </a:spcBef>
            </a:pPr>
            <a:r>
              <a:rPr lang="en-US" sz="2000" dirty="0" err="1" smtClean="0"/>
              <a:t>Saracevic</a:t>
            </a:r>
            <a:r>
              <a:rPr lang="en-US" sz="2000" dirty="0" smtClean="0"/>
              <a:t>, T. (1975). Relevance: A review of and a framework for the thinking on the notion of information science. Journal of American Society for Information Science, 26(6), 321–343.</a:t>
            </a:r>
          </a:p>
          <a:p>
            <a:pPr>
              <a:lnSpc>
                <a:spcPct val="120000"/>
              </a:lnSpc>
              <a:spcBef>
                <a:spcPct val="40000"/>
              </a:spcBef>
            </a:pPr>
            <a:r>
              <a:rPr lang="en-US" sz="2000" dirty="0" err="1" smtClean="0"/>
              <a:t>Saracevic</a:t>
            </a:r>
            <a:r>
              <a:rPr lang="en-US" sz="2000" dirty="0" smtClean="0"/>
              <a:t>, T. (2007) Relevance: A Review of the Literature and a Framework for Thinking on the Notion in Information Science. Part II: Nature and Manifestations of Relevance. Journal of the American Society for Information Science and Technology, 58(13):1915–1933</a:t>
            </a:r>
          </a:p>
          <a:p>
            <a:pPr>
              <a:lnSpc>
                <a:spcPct val="120000"/>
              </a:lnSpc>
              <a:spcBef>
                <a:spcPct val="40000"/>
              </a:spcBef>
            </a:pPr>
            <a:r>
              <a:rPr lang="en-US" sz="2000" dirty="0"/>
              <a:t>http://www.wired.com/magazine/2010/02/ff_google_algorithm/all/1</a:t>
            </a:r>
            <a:endParaRPr lang="en-US" sz="2000" dirty="0" smtClean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98872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0" y="457200"/>
            <a:ext cx="9144000" cy="5715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reflection blurRad="6350" stA="50000" endA="300" endPos="90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76250" y="-228600"/>
            <a:ext cx="85725" cy="708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09650" y="-228600"/>
            <a:ext cx="85725" cy="708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3050" y="-228600"/>
            <a:ext cx="85725" cy="708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76450" y="-228600"/>
            <a:ext cx="85725" cy="708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609850" y="-228600"/>
            <a:ext cx="85725" cy="708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43250" y="-228600"/>
            <a:ext cx="85725" cy="708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676650" y="-228600"/>
            <a:ext cx="85725" cy="708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210050" y="-228600"/>
            <a:ext cx="85725" cy="708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743450" y="-228600"/>
            <a:ext cx="85725" cy="708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276850" y="-228600"/>
            <a:ext cx="85725" cy="708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810250" y="-228600"/>
            <a:ext cx="85725" cy="708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343650" y="-228600"/>
            <a:ext cx="85725" cy="708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915150" y="-228600"/>
            <a:ext cx="85725" cy="708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448550" y="-228600"/>
            <a:ext cx="85725" cy="708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981950" y="-228600"/>
            <a:ext cx="85725" cy="708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515350" y="-228600"/>
            <a:ext cx="85725" cy="708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Triangle 24"/>
          <p:cNvSpPr/>
          <p:nvPr/>
        </p:nvSpPr>
        <p:spPr>
          <a:xfrm flipH="1" flipV="1">
            <a:off x="0" y="2362200"/>
            <a:ext cx="9144000" cy="38100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733925" y="3496270"/>
            <a:ext cx="3800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Tamar</a:t>
            </a:r>
            <a:r>
              <a:rPr lang="en-US" sz="1200" b="1" dirty="0"/>
              <a:t> 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Sadeh</a:t>
            </a:r>
            <a:endParaRPr lang="en-US" sz="1200" dirty="0"/>
          </a:p>
        </p:txBody>
      </p:sp>
      <p:sp>
        <p:nvSpPr>
          <p:cNvPr id="29" name="Rounded Rectangle 28"/>
          <p:cNvSpPr/>
          <p:nvPr/>
        </p:nvSpPr>
        <p:spPr>
          <a:xfrm>
            <a:off x="3228974" y="4876800"/>
            <a:ext cx="2581275" cy="1295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237" y="5105400"/>
            <a:ext cx="1955526" cy="911218"/>
          </a:xfrm>
          <a:prstGeom prst="rect">
            <a:avLst/>
          </a:prstGeom>
        </p:spPr>
      </p:pic>
      <p:sp>
        <p:nvSpPr>
          <p:cNvPr id="30" name="Right Triangle 29"/>
          <p:cNvSpPr/>
          <p:nvPr/>
        </p:nvSpPr>
        <p:spPr>
          <a:xfrm flipH="1">
            <a:off x="0" y="-1447800"/>
            <a:ext cx="9144000" cy="38100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733925" y="2676942"/>
            <a:ext cx="418147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Thank You!</a:t>
            </a:r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 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/>
            </a:r>
            <a:b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</a:b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7340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8" name="Rectangle 6"/>
          <p:cNvSpPr>
            <a:spLocks noChangeArrowheads="1"/>
          </p:cNvSpPr>
          <p:nvPr/>
        </p:nvSpPr>
        <p:spPr bwMode="auto">
          <a:xfrm>
            <a:off x="0" y="0"/>
            <a:ext cx="9144000" cy="670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99397" name="AutoShape 5"/>
          <p:cNvSpPr>
            <a:spLocks noChangeArrowheads="1"/>
          </p:cNvSpPr>
          <p:nvPr/>
        </p:nvSpPr>
        <p:spPr bwMode="auto">
          <a:xfrm>
            <a:off x="304800" y="1143000"/>
            <a:ext cx="8534400" cy="434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65238"/>
            <a:ext cx="7696200" cy="4525962"/>
          </a:xfrm>
        </p:spPr>
        <p:txBody>
          <a:bodyPr/>
          <a:lstStyle/>
          <a:p>
            <a:pPr marL="0" indent="0">
              <a:lnSpc>
                <a:spcPct val="135000"/>
              </a:lnSpc>
              <a:buFont typeface="Arial Unicode MS" pitchFamily="34" charset="-128"/>
              <a:buNone/>
            </a:pPr>
            <a:r>
              <a:rPr lang="en-US" dirty="0" smtClean="0"/>
              <a:t>“Information technology is not elusive; relevance is. Information technology is tangible; relevance is intangible. Information technology is relatively well understood formally; relevance is understood intuitively. Information technology has to be learned; relevance is tacit. Information technology has to be explained to people; relevance does not.”</a:t>
            </a:r>
          </a:p>
          <a:p>
            <a:pPr marL="0" indent="0">
              <a:lnSpc>
                <a:spcPct val="135000"/>
              </a:lnSpc>
              <a:buFont typeface="Arial Unicode MS" pitchFamily="34" charset="-128"/>
              <a:buNone/>
            </a:pPr>
            <a:endParaRPr lang="en-US" dirty="0" smtClean="0"/>
          </a:p>
          <a:p>
            <a:pPr marL="0" indent="0">
              <a:lnSpc>
                <a:spcPct val="135000"/>
              </a:lnSpc>
              <a:buFont typeface="Arial Unicode MS" pitchFamily="34" charset="-128"/>
              <a:buNone/>
            </a:pPr>
            <a:r>
              <a:rPr lang="en-US" sz="1800" dirty="0" err="1" smtClean="0"/>
              <a:t>Saracevic</a:t>
            </a:r>
            <a:r>
              <a:rPr lang="en-US" sz="1800" dirty="0" smtClean="0"/>
              <a:t>, 2007</a:t>
            </a:r>
          </a:p>
        </p:txBody>
      </p:sp>
    </p:spTree>
    <p:extLst>
      <p:ext uri="{BB962C8B-B14F-4D97-AF65-F5344CB8AC3E}">
        <p14:creationId xmlns:p14="http://schemas.microsoft.com/office/powerpoint/2010/main" val="286943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8" name="Rectangle 6"/>
          <p:cNvSpPr>
            <a:spLocks noChangeArrowheads="1"/>
          </p:cNvSpPr>
          <p:nvPr/>
        </p:nvSpPr>
        <p:spPr bwMode="auto">
          <a:xfrm>
            <a:off x="0" y="0"/>
            <a:ext cx="9144000" cy="670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99397" name="AutoShape 5"/>
          <p:cNvSpPr>
            <a:spLocks noChangeArrowheads="1"/>
          </p:cNvSpPr>
          <p:nvPr/>
        </p:nvSpPr>
        <p:spPr bwMode="auto">
          <a:xfrm>
            <a:off x="304800" y="1143000"/>
            <a:ext cx="8534400" cy="434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7848600" cy="2667000"/>
          </a:xfrm>
        </p:spPr>
        <p:txBody>
          <a:bodyPr/>
          <a:lstStyle/>
          <a:p>
            <a:pPr marL="0" indent="0">
              <a:lnSpc>
                <a:spcPct val="135000"/>
              </a:lnSpc>
              <a:buNone/>
            </a:pPr>
            <a:r>
              <a:rPr lang="en-US" sz="2800" dirty="0"/>
              <a:t>Relevance is the </a:t>
            </a:r>
            <a:r>
              <a:rPr lang="en-US" sz="2800" b="1" dirty="0"/>
              <a:t>measure</a:t>
            </a:r>
            <a:r>
              <a:rPr lang="en-US" sz="2800" dirty="0"/>
              <a:t> of </a:t>
            </a:r>
            <a:r>
              <a:rPr lang="en-US" sz="2800" b="1" dirty="0"/>
              <a:t>correspondence</a:t>
            </a:r>
            <a:r>
              <a:rPr lang="en-US" sz="2800" dirty="0"/>
              <a:t> between a </a:t>
            </a:r>
            <a:r>
              <a:rPr lang="en-US" sz="2800" b="1" dirty="0"/>
              <a:t>document</a:t>
            </a:r>
            <a:r>
              <a:rPr lang="en-US" sz="2800" dirty="0"/>
              <a:t> and a </a:t>
            </a:r>
            <a:r>
              <a:rPr lang="en-US" sz="2800" b="1" dirty="0"/>
              <a:t>query</a:t>
            </a:r>
            <a:r>
              <a:rPr lang="en-US" sz="2800" dirty="0"/>
              <a:t> as determined by a </a:t>
            </a:r>
            <a:r>
              <a:rPr lang="en-US" sz="2800" b="1" dirty="0"/>
              <a:t>user</a:t>
            </a:r>
            <a:endParaRPr lang="en-US" sz="2800" i="1" dirty="0">
              <a:solidFill>
                <a:srgbClr val="666699"/>
              </a:solidFill>
            </a:endParaRPr>
          </a:p>
          <a:p>
            <a:pPr marL="0" indent="0">
              <a:lnSpc>
                <a:spcPct val="135000"/>
              </a:lnSpc>
              <a:buFont typeface="Arial Unicode MS" pitchFamily="34" charset="-128"/>
              <a:buNone/>
            </a:pPr>
            <a:endParaRPr lang="en-US" sz="20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838200" y="59436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Based on </a:t>
            </a:r>
            <a:r>
              <a:rPr lang="en-US" dirty="0" err="1">
                <a:solidFill>
                  <a:srgbClr val="000000"/>
                </a:solidFill>
              </a:rPr>
              <a:t>Saracevic</a:t>
            </a:r>
            <a:r>
              <a:rPr lang="en-US" dirty="0">
                <a:solidFill>
                  <a:srgbClr val="000000"/>
                </a:solidFill>
              </a:rPr>
              <a:t>, 1975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26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utoShape 67"/>
          <p:cNvSpPr>
            <a:spLocks noChangeArrowheads="1"/>
          </p:cNvSpPr>
          <p:nvPr/>
        </p:nvSpPr>
        <p:spPr bwMode="auto">
          <a:xfrm>
            <a:off x="914400" y="457200"/>
            <a:ext cx="7239000" cy="4419600"/>
          </a:xfrm>
          <a:prstGeom prst="triangle">
            <a:avLst>
              <a:gd name="adj" fmla="val 50000"/>
            </a:avLst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371600" y="3078163"/>
            <a:ext cx="1295400" cy="22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200"/>
              <a:t>?</a:t>
            </a:r>
          </a:p>
        </p:txBody>
      </p:sp>
      <p:grpSp>
        <p:nvGrpSpPr>
          <p:cNvPr id="10" name="Group 66"/>
          <p:cNvGrpSpPr>
            <a:grpSpLocks/>
          </p:cNvGrpSpPr>
          <p:nvPr/>
        </p:nvGrpSpPr>
        <p:grpSpPr bwMode="auto">
          <a:xfrm>
            <a:off x="3810000" y="1066800"/>
            <a:ext cx="1447800" cy="1371600"/>
            <a:chOff x="2400" y="672"/>
            <a:chExt cx="912" cy="864"/>
          </a:xfrm>
        </p:grpSpPr>
        <p:sp>
          <p:nvSpPr>
            <p:cNvPr id="11" name="Oval 7"/>
            <p:cNvSpPr>
              <a:spLocks noChangeArrowheads="1"/>
            </p:cNvSpPr>
            <p:nvPr/>
          </p:nvSpPr>
          <p:spPr bwMode="auto">
            <a:xfrm>
              <a:off x="2448" y="768"/>
              <a:ext cx="816" cy="76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8"/>
            <p:cNvSpPr>
              <a:spLocks noChangeArrowheads="1"/>
            </p:cNvSpPr>
            <p:nvPr/>
          </p:nvSpPr>
          <p:spPr bwMode="auto">
            <a:xfrm>
              <a:off x="2544" y="1056"/>
              <a:ext cx="240" cy="14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2880" y="1056"/>
              <a:ext cx="240" cy="14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4" name="AutoShape 12"/>
            <p:cNvCxnSpPr>
              <a:cxnSpLocks noChangeShapeType="1"/>
              <a:stCxn id="12" idx="6"/>
              <a:endCxn id="13" idx="2"/>
            </p:cNvCxnSpPr>
            <p:nvPr/>
          </p:nvCxnSpPr>
          <p:spPr bwMode="auto">
            <a:xfrm>
              <a:off x="2784" y="1128"/>
              <a:ext cx="9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3216" y="1056"/>
              <a:ext cx="96" cy="24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2400" y="1056"/>
              <a:ext cx="96" cy="24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 flipV="1">
              <a:off x="2688" y="720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 flipV="1">
              <a:off x="2784" y="672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 flipV="1">
              <a:off x="2880" y="672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 flipV="1">
              <a:off x="2976" y="720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 flipV="1">
              <a:off x="3072" y="720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 flipV="1">
              <a:off x="3120" y="768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 flipV="1">
              <a:off x="3168" y="816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 flipV="1">
              <a:off x="2736" y="720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 flipV="1">
              <a:off x="2832" y="672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 flipV="1">
              <a:off x="2928" y="672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 flipV="1">
              <a:off x="3024" y="720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 flipV="1">
              <a:off x="3120" y="720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 flipV="1">
              <a:off x="3168" y="768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31"/>
            <p:cNvSpPr>
              <a:spLocks noChangeShapeType="1"/>
            </p:cNvSpPr>
            <p:nvPr/>
          </p:nvSpPr>
          <p:spPr bwMode="auto">
            <a:xfrm flipV="1">
              <a:off x="3216" y="816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32"/>
            <p:cNvSpPr>
              <a:spLocks noChangeShapeType="1"/>
            </p:cNvSpPr>
            <p:nvPr/>
          </p:nvSpPr>
          <p:spPr bwMode="auto">
            <a:xfrm flipV="1">
              <a:off x="2496" y="768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33"/>
            <p:cNvSpPr>
              <a:spLocks noChangeShapeType="1"/>
            </p:cNvSpPr>
            <p:nvPr/>
          </p:nvSpPr>
          <p:spPr bwMode="auto">
            <a:xfrm flipV="1">
              <a:off x="2592" y="720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4"/>
            <p:cNvSpPr>
              <a:spLocks noChangeShapeType="1"/>
            </p:cNvSpPr>
            <p:nvPr/>
          </p:nvSpPr>
          <p:spPr bwMode="auto">
            <a:xfrm flipV="1">
              <a:off x="2688" y="720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35"/>
            <p:cNvSpPr>
              <a:spLocks noChangeShapeType="1"/>
            </p:cNvSpPr>
            <p:nvPr/>
          </p:nvSpPr>
          <p:spPr bwMode="auto">
            <a:xfrm flipV="1">
              <a:off x="2784" y="768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36"/>
            <p:cNvSpPr>
              <a:spLocks noChangeShapeType="1"/>
            </p:cNvSpPr>
            <p:nvPr/>
          </p:nvSpPr>
          <p:spPr bwMode="auto">
            <a:xfrm flipV="1">
              <a:off x="2880" y="768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37"/>
            <p:cNvSpPr>
              <a:spLocks noChangeShapeType="1"/>
            </p:cNvSpPr>
            <p:nvPr/>
          </p:nvSpPr>
          <p:spPr bwMode="auto">
            <a:xfrm flipV="1">
              <a:off x="2928" y="816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39"/>
            <p:cNvSpPr>
              <a:spLocks noChangeShapeType="1"/>
            </p:cNvSpPr>
            <p:nvPr/>
          </p:nvSpPr>
          <p:spPr bwMode="auto">
            <a:xfrm flipV="1">
              <a:off x="2544" y="768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40"/>
            <p:cNvSpPr>
              <a:spLocks noChangeShapeType="1"/>
            </p:cNvSpPr>
            <p:nvPr/>
          </p:nvSpPr>
          <p:spPr bwMode="auto">
            <a:xfrm flipV="1">
              <a:off x="2640" y="720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41"/>
            <p:cNvSpPr>
              <a:spLocks noChangeShapeType="1"/>
            </p:cNvSpPr>
            <p:nvPr/>
          </p:nvSpPr>
          <p:spPr bwMode="auto">
            <a:xfrm flipV="1">
              <a:off x="2736" y="720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42"/>
            <p:cNvSpPr>
              <a:spLocks noChangeShapeType="1"/>
            </p:cNvSpPr>
            <p:nvPr/>
          </p:nvSpPr>
          <p:spPr bwMode="auto">
            <a:xfrm flipV="1">
              <a:off x="2832" y="768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43"/>
            <p:cNvSpPr>
              <a:spLocks noChangeShapeType="1"/>
            </p:cNvSpPr>
            <p:nvPr/>
          </p:nvSpPr>
          <p:spPr bwMode="auto">
            <a:xfrm flipV="1">
              <a:off x="2928" y="768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44"/>
            <p:cNvSpPr>
              <a:spLocks noChangeShapeType="1"/>
            </p:cNvSpPr>
            <p:nvPr/>
          </p:nvSpPr>
          <p:spPr bwMode="auto">
            <a:xfrm flipV="1">
              <a:off x="2928" y="672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45"/>
            <p:cNvSpPr>
              <a:spLocks noChangeShapeType="1"/>
            </p:cNvSpPr>
            <p:nvPr/>
          </p:nvSpPr>
          <p:spPr bwMode="auto">
            <a:xfrm flipV="1">
              <a:off x="2976" y="720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" name="AutoShape 46"/>
          <p:cNvSpPr>
            <a:spLocks noChangeArrowheads="1"/>
          </p:cNvSpPr>
          <p:nvPr/>
        </p:nvSpPr>
        <p:spPr bwMode="auto">
          <a:xfrm>
            <a:off x="3200400" y="3962400"/>
            <a:ext cx="2667000" cy="381000"/>
          </a:xfrm>
          <a:prstGeom prst="leftRightArrow">
            <a:avLst>
              <a:gd name="adj1" fmla="val 50000"/>
              <a:gd name="adj2" fmla="val 140000"/>
            </a:avLst>
          </a:prstGeom>
          <a:solidFill>
            <a:srgbClr val="5F5F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" name="Group 65"/>
          <p:cNvGrpSpPr>
            <a:grpSpLocks/>
          </p:cNvGrpSpPr>
          <p:nvPr/>
        </p:nvGrpSpPr>
        <p:grpSpPr bwMode="auto">
          <a:xfrm>
            <a:off x="6781800" y="3429000"/>
            <a:ext cx="1219200" cy="1524000"/>
            <a:chOff x="864" y="1968"/>
            <a:chExt cx="1344" cy="1584"/>
          </a:xfrm>
        </p:grpSpPr>
        <p:sp>
          <p:nvSpPr>
            <p:cNvPr id="46" name="Rectangle 4"/>
            <p:cNvSpPr>
              <a:spLocks noChangeArrowheads="1"/>
            </p:cNvSpPr>
            <p:nvPr/>
          </p:nvSpPr>
          <p:spPr bwMode="auto">
            <a:xfrm>
              <a:off x="864" y="1968"/>
              <a:ext cx="1344" cy="15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Rectangle 50"/>
            <p:cNvSpPr>
              <a:spLocks noChangeArrowheads="1"/>
            </p:cNvSpPr>
            <p:nvPr/>
          </p:nvSpPr>
          <p:spPr bwMode="auto">
            <a:xfrm>
              <a:off x="960" y="2112"/>
              <a:ext cx="528" cy="48"/>
            </a:xfrm>
            <a:prstGeom prst="rect">
              <a:avLst/>
            </a:pr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Rectangle 51"/>
            <p:cNvSpPr>
              <a:spLocks noChangeArrowheads="1"/>
            </p:cNvSpPr>
            <p:nvPr/>
          </p:nvSpPr>
          <p:spPr bwMode="auto">
            <a:xfrm>
              <a:off x="960" y="2208"/>
              <a:ext cx="1104" cy="48"/>
            </a:xfrm>
            <a:prstGeom prst="rect">
              <a:avLst/>
            </a:pr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Rectangle 52"/>
            <p:cNvSpPr>
              <a:spLocks noChangeArrowheads="1"/>
            </p:cNvSpPr>
            <p:nvPr/>
          </p:nvSpPr>
          <p:spPr bwMode="auto">
            <a:xfrm>
              <a:off x="960" y="2304"/>
              <a:ext cx="528" cy="48"/>
            </a:xfrm>
            <a:prstGeom prst="rect">
              <a:avLst/>
            </a:pr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Rectangle 53"/>
            <p:cNvSpPr>
              <a:spLocks noChangeArrowheads="1"/>
            </p:cNvSpPr>
            <p:nvPr/>
          </p:nvSpPr>
          <p:spPr bwMode="auto">
            <a:xfrm>
              <a:off x="960" y="2400"/>
              <a:ext cx="1104" cy="48"/>
            </a:xfrm>
            <a:prstGeom prst="rect">
              <a:avLst/>
            </a:pr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Rectangle 54"/>
            <p:cNvSpPr>
              <a:spLocks noChangeArrowheads="1"/>
            </p:cNvSpPr>
            <p:nvPr/>
          </p:nvSpPr>
          <p:spPr bwMode="auto">
            <a:xfrm>
              <a:off x="960" y="2496"/>
              <a:ext cx="1104" cy="48"/>
            </a:xfrm>
            <a:prstGeom prst="rect">
              <a:avLst/>
            </a:pr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Rectangle 55"/>
            <p:cNvSpPr>
              <a:spLocks noChangeArrowheads="1"/>
            </p:cNvSpPr>
            <p:nvPr/>
          </p:nvSpPr>
          <p:spPr bwMode="auto">
            <a:xfrm>
              <a:off x="960" y="2592"/>
              <a:ext cx="1104" cy="48"/>
            </a:xfrm>
            <a:prstGeom prst="rect">
              <a:avLst/>
            </a:pr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Rectangle 56"/>
            <p:cNvSpPr>
              <a:spLocks noChangeArrowheads="1"/>
            </p:cNvSpPr>
            <p:nvPr/>
          </p:nvSpPr>
          <p:spPr bwMode="auto">
            <a:xfrm>
              <a:off x="960" y="2688"/>
              <a:ext cx="1104" cy="48"/>
            </a:xfrm>
            <a:prstGeom prst="rect">
              <a:avLst/>
            </a:pr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Rectangle 57"/>
            <p:cNvSpPr>
              <a:spLocks noChangeArrowheads="1"/>
            </p:cNvSpPr>
            <p:nvPr/>
          </p:nvSpPr>
          <p:spPr bwMode="auto">
            <a:xfrm>
              <a:off x="960" y="2784"/>
              <a:ext cx="1104" cy="48"/>
            </a:xfrm>
            <a:prstGeom prst="rect">
              <a:avLst/>
            </a:pr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Rectangle 58"/>
            <p:cNvSpPr>
              <a:spLocks noChangeArrowheads="1"/>
            </p:cNvSpPr>
            <p:nvPr/>
          </p:nvSpPr>
          <p:spPr bwMode="auto">
            <a:xfrm>
              <a:off x="960" y="2880"/>
              <a:ext cx="528" cy="48"/>
            </a:xfrm>
            <a:prstGeom prst="rect">
              <a:avLst/>
            </a:pr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Rectangle 59"/>
            <p:cNvSpPr>
              <a:spLocks noChangeArrowheads="1"/>
            </p:cNvSpPr>
            <p:nvPr/>
          </p:nvSpPr>
          <p:spPr bwMode="auto">
            <a:xfrm>
              <a:off x="960" y="2976"/>
              <a:ext cx="528" cy="48"/>
            </a:xfrm>
            <a:prstGeom prst="rect">
              <a:avLst/>
            </a:pr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Rectangle 60"/>
            <p:cNvSpPr>
              <a:spLocks noChangeArrowheads="1"/>
            </p:cNvSpPr>
            <p:nvPr/>
          </p:nvSpPr>
          <p:spPr bwMode="auto">
            <a:xfrm>
              <a:off x="960" y="3072"/>
              <a:ext cx="528" cy="48"/>
            </a:xfrm>
            <a:prstGeom prst="rect">
              <a:avLst/>
            </a:pr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Rectangle 61"/>
            <p:cNvSpPr>
              <a:spLocks noChangeArrowheads="1"/>
            </p:cNvSpPr>
            <p:nvPr/>
          </p:nvSpPr>
          <p:spPr bwMode="auto">
            <a:xfrm>
              <a:off x="960" y="3168"/>
              <a:ext cx="1104" cy="48"/>
            </a:xfrm>
            <a:prstGeom prst="rect">
              <a:avLst/>
            </a:pr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Rectangle 62"/>
            <p:cNvSpPr>
              <a:spLocks noChangeArrowheads="1"/>
            </p:cNvSpPr>
            <p:nvPr/>
          </p:nvSpPr>
          <p:spPr bwMode="auto">
            <a:xfrm>
              <a:off x="960" y="3264"/>
              <a:ext cx="1104" cy="48"/>
            </a:xfrm>
            <a:prstGeom prst="rect">
              <a:avLst/>
            </a:pr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Rectangle 63"/>
            <p:cNvSpPr>
              <a:spLocks noChangeArrowheads="1"/>
            </p:cNvSpPr>
            <p:nvPr/>
          </p:nvSpPr>
          <p:spPr bwMode="auto">
            <a:xfrm>
              <a:off x="960" y="3360"/>
              <a:ext cx="1104" cy="48"/>
            </a:xfrm>
            <a:prstGeom prst="rect">
              <a:avLst/>
            </a:pr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Rectangle 64"/>
            <p:cNvSpPr>
              <a:spLocks noChangeArrowheads="1"/>
            </p:cNvSpPr>
            <p:nvPr/>
          </p:nvSpPr>
          <p:spPr bwMode="auto">
            <a:xfrm>
              <a:off x="1536" y="2880"/>
              <a:ext cx="528" cy="240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" name="Oval 61"/>
          <p:cNvSpPr/>
          <p:nvPr/>
        </p:nvSpPr>
        <p:spPr>
          <a:xfrm>
            <a:off x="758952" y="2895600"/>
            <a:ext cx="2441448" cy="2438400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74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44" grpId="0" animBg="1"/>
      <p:bldP spid="44" grpId="1" animBg="1"/>
      <p:bldP spid="6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utoShape 67"/>
          <p:cNvSpPr>
            <a:spLocks noChangeArrowheads="1"/>
          </p:cNvSpPr>
          <p:nvPr/>
        </p:nvSpPr>
        <p:spPr bwMode="auto">
          <a:xfrm>
            <a:off x="914400" y="457200"/>
            <a:ext cx="7239000" cy="4419600"/>
          </a:xfrm>
          <a:prstGeom prst="triangle">
            <a:avLst>
              <a:gd name="adj" fmla="val 50000"/>
            </a:avLst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371600" y="3078163"/>
            <a:ext cx="1295400" cy="22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200"/>
              <a:t>?</a:t>
            </a:r>
          </a:p>
        </p:txBody>
      </p:sp>
      <p:grpSp>
        <p:nvGrpSpPr>
          <p:cNvPr id="10" name="Group 66"/>
          <p:cNvGrpSpPr>
            <a:grpSpLocks/>
          </p:cNvGrpSpPr>
          <p:nvPr/>
        </p:nvGrpSpPr>
        <p:grpSpPr bwMode="auto">
          <a:xfrm>
            <a:off x="3810000" y="1066800"/>
            <a:ext cx="1447800" cy="1371600"/>
            <a:chOff x="2400" y="672"/>
            <a:chExt cx="912" cy="864"/>
          </a:xfrm>
        </p:grpSpPr>
        <p:sp>
          <p:nvSpPr>
            <p:cNvPr id="11" name="Oval 7"/>
            <p:cNvSpPr>
              <a:spLocks noChangeArrowheads="1"/>
            </p:cNvSpPr>
            <p:nvPr/>
          </p:nvSpPr>
          <p:spPr bwMode="auto">
            <a:xfrm>
              <a:off x="2448" y="768"/>
              <a:ext cx="816" cy="76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8"/>
            <p:cNvSpPr>
              <a:spLocks noChangeArrowheads="1"/>
            </p:cNvSpPr>
            <p:nvPr/>
          </p:nvSpPr>
          <p:spPr bwMode="auto">
            <a:xfrm>
              <a:off x="2544" y="1056"/>
              <a:ext cx="240" cy="14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2880" y="1056"/>
              <a:ext cx="240" cy="14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4" name="AutoShape 12"/>
            <p:cNvCxnSpPr>
              <a:cxnSpLocks noChangeShapeType="1"/>
              <a:stCxn id="12" idx="6"/>
              <a:endCxn id="13" idx="2"/>
            </p:cNvCxnSpPr>
            <p:nvPr/>
          </p:nvCxnSpPr>
          <p:spPr bwMode="auto">
            <a:xfrm>
              <a:off x="2784" y="1128"/>
              <a:ext cx="9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3216" y="1056"/>
              <a:ext cx="96" cy="24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2400" y="1056"/>
              <a:ext cx="96" cy="24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 flipV="1">
              <a:off x="2688" y="720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 flipV="1">
              <a:off x="2784" y="672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 flipV="1">
              <a:off x="2880" y="672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 flipV="1">
              <a:off x="2976" y="720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 flipV="1">
              <a:off x="3072" y="720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 flipV="1">
              <a:off x="3120" y="768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 flipV="1">
              <a:off x="3168" y="816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 flipV="1">
              <a:off x="2736" y="720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 flipV="1">
              <a:off x="2832" y="672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 flipV="1">
              <a:off x="2928" y="672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 flipV="1">
              <a:off x="3024" y="720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 flipV="1">
              <a:off x="3120" y="720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 flipV="1">
              <a:off x="3168" y="768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31"/>
            <p:cNvSpPr>
              <a:spLocks noChangeShapeType="1"/>
            </p:cNvSpPr>
            <p:nvPr/>
          </p:nvSpPr>
          <p:spPr bwMode="auto">
            <a:xfrm flipV="1">
              <a:off x="3216" y="816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32"/>
            <p:cNvSpPr>
              <a:spLocks noChangeShapeType="1"/>
            </p:cNvSpPr>
            <p:nvPr/>
          </p:nvSpPr>
          <p:spPr bwMode="auto">
            <a:xfrm flipV="1">
              <a:off x="2496" y="768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33"/>
            <p:cNvSpPr>
              <a:spLocks noChangeShapeType="1"/>
            </p:cNvSpPr>
            <p:nvPr/>
          </p:nvSpPr>
          <p:spPr bwMode="auto">
            <a:xfrm flipV="1">
              <a:off x="2592" y="720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4"/>
            <p:cNvSpPr>
              <a:spLocks noChangeShapeType="1"/>
            </p:cNvSpPr>
            <p:nvPr/>
          </p:nvSpPr>
          <p:spPr bwMode="auto">
            <a:xfrm flipV="1">
              <a:off x="2688" y="720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35"/>
            <p:cNvSpPr>
              <a:spLocks noChangeShapeType="1"/>
            </p:cNvSpPr>
            <p:nvPr/>
          </p:nvSpPr>
          <p:spPr bwMode="auto">
            <a:xfrm flipV="1">
              <a:off x="2784" y="768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36"/>
            <p:cNvSpPr>
              <a:spLocks noChangeShapeType="1"/>
            </p:cNvSpPr>
            <p:nvPr/>
          </p:nvSpPr>
          <p:spPr bwMode="auto">
            <a:xfrm flipV="1">
              <a:off x="2880" y="768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37"/>
            <p:cNvSpPr>
              <a:spLocks noChangeShapeType="1"/>
            </p:cNvSpPr>
            <p:nvPr/>
          </p:nvSpPr>
          <p:spPr bwMode="auto">
            <a:xfrm flipV="1">
              <a:off x="2928" y="816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39"/>
            <p:cNvSpPr>
              <a:spLocks noChangeShapeType="1"/>
            </p:cNvSpPr>
            <p:nvPr/>
          </p:nvSpPr>
          <p:spPr bwMode="auto">
            <a:xfrm flipV="1">
              <a:off x="2544" y="768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40"/>
            <p:cNvSpPr>
              <a:spLocks noChangeShapeType="1"/>
            </p:cNvSpPr>
            <p:nvPr/>
          </p:nvSpPr>
          <p:spPr bwMode="auto">
            <a:xfrm flipV="1">
              <a:off x="2640" y="720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41"/>
            <p:cNvSpPr>
              <a:spLocks noChangeShapeType="1"/>
            </p:cNvSpPr>
            <p:nvPr/>
          </p:nvSpPr>
          <p:spPr bwMode="auto">
            <a:xfrm flipV="1">
              <a:off x="2736" y="720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42"/>
            <p:cNvSpPr>
              <a:spLocks noChangeShapeType="1"/>
            </p:cNvSpPr>
            <p:nvPr/>
          </p:nvSpPr>
          <p:spPr bwMode="auto">
            <a:xfrm flipV="1">
              <a:off x="2832" y="768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43"/>
            <p:cNvSpPr>
              <a:spLocks noChangeShapeType="1"/>
            </p:cNvSpPr>
            <p:nvPr/>
          </p:nvSpPr>
          <p:spPr bwMode="auto">
            <a:xfrm flipV="1">
              <a:off x="2928" y="768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44"/>
            <p:cNvSpPr>
              <a:spLocks noChangeShapeType="1"/>
            </p:cNvSpPr>
            <p:nvPr/>
          </p:nvSpPr>
          <p:spPr bwMode="auto">
            <a:xfrm flipV="1">
              <a:off x="2928" y="672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45"/>
            <p:cNvSpPr>
              <a:spLocks noChangeShapeType="1"/>
            </p:cNvSpPr>
            <p:nvPr/>
          </p:nvSpPr>
          <p:spPr bwMode="auto">
            <a:xfrm flipV="1">
              <a:off x="2976" y="720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" name="Group 65"/>
          <p:cNvGrpSpPr>
            <a:grpSpLocks/>
          </p:cNvGrpSpPr>
          <p:nvPr/>
        </p:nvGrpSpPr>
        <p:grpSpPr bwMode="auto">
          <a:xfrm>
            <a:off x="6781800" y="3429000"/>
            <a:ext cx="1219200" cy="1524000"/>
            <a:chOff x="864" y="1968"/>
            <a:chExt cx="1344" cy="1584"/>
          </a:xfrm>
        </p:grpSpPr>
        <p:sp>
          <p:nvSpPr>
            <p:cNvPr id="46" name="Rectangle 4"/>
            <p:cNvSpPr>
              <a:spLocks noChangeArrowheads="1"/>
            </p:cNvSpPr>
            <p:nvPr/>
          </p:nvSpPr>
          <p:spPr bwMode="auto">
            <a:xfrm>
              <a:off x="864" y="1968"/>
              <a:ext cx="1344" cy="15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Rectangle 50"/>
            <p:cNvSpPr>
              <a:spLocks noChangeArrowheads="1"/>
            </p:cNvSpPr>
            <p:nvPr/>
          </p:nvSpPr>
          <p:spPr bwMode="auto">
            <a:xfrm>
              <a:off x="960" y="2112"/>
              <a:ext cx="528" cy="48"/>
            </a:xfrm>
            <a:prstGeom prst="rect">
              <a:avLst/>
            </a:pr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Rectangle 51"/>
            <p:cNvSpPr>
              <a:spLocks noChangeArrowheads="1"/>
            </p:cNvSpPr>
            <p:nvPr/>
          </p:nvSpPr>
          <p:spPr bwMode="auto">
            <a:xfrm>
              <a:off x="960" y="2208"/>
              <a:ext cx="1104" cy="48"/>
            </a:xfrm>
            <a:prstGeom prst="rect">
              <a:avLst/>
            </a:pr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Rectangle 52"/>
            <p:cNvSpPr>
              <a:spLocks noChangeArrowheads="1"/>
            </p:cNvSpPr>
            <p:nvPr/>
          </p:nvSpPr>
          <p:spPr bwMode="auto">
            <a:xfrm>
              <a:off x="960" y="2304"/>
              <a:ext cx="528" cy="48"/>
            </a:xfrm>
            <a:prstGeom prst="rect">
              <a:avLst/>
            </a:pr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Rectangle 53"/>
            <p:cNvSpPr>
              <a:spLocks noChangeArrowheads="1"/>
            </p:cNvSpPr>
            <p:nvPr/>
          </p:nvSpPr>
          <p:spPr bwMode="auto">
            <a:xfrm>
              <a:off x="960" y="2400"/>
              <a:ext cx="1104" cy="48"/>
            </a:xfrm>
            <a:prstGeom prst="rect">
              <a:avLst/>
            </a:pr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Rectangle 54"/>
            <p:cNvSpPr>
              <a:spLocks noChangeArrowheads="1"/>
            </p:cNvSpPr>
            <p:nvPr/>
          </p:nvSpPr>
          <p:spPr bwMode="auto">
            <a:xfrm>
              <a:off x="960" y="2496"/>
              <a:ext cx="1104" cy="48"/>
            </a:xfrm>
            <a:prstGeom prst="rect">
              <a:avLst/>
            </a:pr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Rectangle 55"/>
            <p:cNvSpPr>
              <a:spLocks noChangeArrowheads="1"/>
            </p:cNvSpPr>
            <p:nvPr/>
          </p:nvSpPr>
          <p:spPr bwMode="auto">
            <a:xfrm>
              <a:off x="960" y="2592"/>
              <a:ext cx="1104" cy="48"/>
            </a:xfrm>
            <a:prstGeom prst="rect">
              <a:avLst/>
            </a:pr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Rectangle 56"/>
            <p:cNvSpPr>
              <a:spLocks noChangeArrowheads="1"/>
            </p:cNvSpPr>
            <p:nvPr/>
          </p:nvSpPr>
          <p:spPr bwMode="auto">
            <a:xfrm>
              <a:off x="960" y="2688"/>
              <a:ext cx="1104" cy="48"/>
            </a:xfrm>
            <a:prstGeom prst="rect">
              <a:avLst/>
            </a:pr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Rectangle 57"/>
            <p:cNvSpPr>
              <a:spLocks noChangeArrowheads="1"/>
            </p:cNvSpPr>
            <p:nvPr/>
          </p:nvSpPr>
          <p:spPr bwMode="auto">
            <a:xfrm>
              <a:off x="960" y="2784"/>
              <a:ext cx="1104" cy="48"/>
            </a:xfrm>
            <a:prstGeom prst="rect">
              <a:avLst/>
            </a:pr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Rectangle 58"/>
            <p:cNvSpPr>
              <a:spLocks noChangeArrowheads="1"/>
            </p:cNvSpPr>
            <p:nvPr/>
          </p:nvSpPr>
          <p:spPr bwMode="auto">
            <a:xfrm>
              <a:off x="960" y="2880"/>
              <a:ext cx="528" cy="48"/>
            </a:xfrm>
            <a:prstGeom prst="rect">
              <a:avLst/>
            </a:pr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Rectangle 59"/>
            <p:cNvSpPr>
              <a:spLocks noChangeArrowheads="1"/>
            </p:cNvSpPr>
            <p:nvPr/>
          </p:nvSpPr>
          <p:spPr bwMode="auto">
            <a:xfrm>
              <a:off x="960" y="2976"/>
              <a:ext cx="528" cy="48"/>
            </a:xfrm>
            <a:prstGeom prst="rect">
              <a:avLst/>
            </a:pr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Rectangle 60"/>
            <p:cNvSpPr>
              <a:spLocks noChangeArrowheads="1"/>
            </p:cNvSpPr>
            <p:nvPr/>
          </p:nvSpPr>
          <p:spPr bwMode="auto">
            <a:xfrm>
              <a:off x="960" y="3072"/>
              <a:ext cx="528" cy="48"/>
            </a:xfrm>
            <a:prstGeom prst="rect">
              <a:avLst/>
            </a:pr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Rectangle 61"/>
            <p:cNvSpPr>
              <a:spLocks noChangeArrowheads="1"/>
            </p:cNvSpPr>
            <p:nvPr/>
          </p:nvSpPr>
          <p:spPr bwMode="auto">
            <a:xfrm>
              <a:off x="960" y="3168"/>
              <a:ext cx="1104" cy="48"/>
            </a:xfrm>
            <a:prstGeom prst="rect">
              <a:avLst/>
            </a:pr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Rectangle 62"/>
            <p:cNvSpPr>
              <a:spLocks noChangeArrowheads="1"/>
            </p:cNvSpPr>
            <p:nvPr/>
          </p:nvSpPr>
          <p:spPr bwMode="auto">
            <a:xfrm>
              <a:off x="960" y="3264"/>
              <a:ext cx="1104" cy="48"/>
            </a:xfrm>
            <a:prstGeom prst="rect">
              <a:avLst/>
            </a:pr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Rectangle 63"/>
            <p:cNvSpPr>
              <a:spLocks noChangeArrowheads="1"/>
            </p:cNvSpPr>
            <p:nvPr/>
          </p:nvSpPr>
          <p:spPr bwMode="auto">
            <a:xfrm>
              <a:off x="960" y="3360"/>
              <a:ext cx="1104" cy="48"/>
            </a:xfrm>
            <a:prstGeom prst="rect">
              <a:avLst/>
            </a:pr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Rectangle 64"/>
            <p:cNvSpPr>
              <a:spLocks noChangeArrowheads="1"/>
            </p:cNvSpPr>
            <p:nvPr/>
          </p:nvSpPr>
          <p:spPr bwMode="auto">
            <a:xfrm>
              <a:off x="1536" y="2880"/>
              <a:ext cx="528" cy="240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209800" y="2743200"/>
            <a:ext cx="46046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dirty="0">
                <a:solidFill>
                  <a:srgbClr val="333333"/>
                </a:solidFill>
                <a:latin typeface="Verdana" pitchFamily="34" charset="0"/>
              </a:rPr>
              <a:t>System or algorithmic relevance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dirty="0">
                <a:solidFill>
                  <a:srgbClr val="333333"/>
                </a:solidFill>
                <a:latin typeface="Verdana" pitchFamily="34" charset="0"/>
              </a:rPr>
              <a:t>Topical or subject relevance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dirty="0">
                <a:solidFill>
                  <a:srgbClr val="333333"/>
                </a:solidFill>
                <a:latin typeface="Verdana" pitchFamily="34" charset="0"/>
              </a:rPr>
              <a:t>Cognitive relevance or pertinence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dirty="0">
                <a:solidFill>
                  <a:srgbClr val="333333"/>
                </a:solidFill>
                <a:latin typeface="Verdana" pitchFamily="34" charset="0"/>
              </a:rPr>
              <a:t>Situational relevance or utility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ko-KR" dirty="0">
                <a:solidFill>
                  <a:srgbClr val="333333"/>
                </a:solidFill>
                <a:latin typeface="Verdana" pitchFamily="34" charset="0"/>
                <a:ea typeface="Gulim" pitchFamily="34" charset="-127"/>
              </a:rPr>
              <a:t>Affective relevance</a:t>
            </a:r>
            <a:endParaRPr lang="en-US" dirty="0">
              <a:solidFill>
                <a:srgbClr val="333333"/>
              </a:solidFill>
              <a:latin typeface="Verdana" pitchFamily="34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99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x Libris Template">
  <a:themeElements>
    <a:clrScheme name="1_Ex Libris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Ex Libris Template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Ex Libris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x Libris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x Libris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x Libris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x Libris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x Libris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x Libris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x Libris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x Libris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x Libris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x Libris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x Libris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333333"/>
      </a:dk2>
      <a:lt2>
        <a:srgbClr val="7F7F7F"/>
      </a:lt2>
      <a:accent1>
        <a:srgbClr val="FBAA18"/>
      </a:accent1>
      <a:accent2>
        <a:srgbClr val="0A5499"/>
      </a:accent2>
      <a:accent3>
        <a:srgbClr val="FFFFFF"/>
      </a:accent3>
      <a:accent4>
        <a:srgbClr val="000000"/>
      </a:accent4>
      <a:accent5>
        <a:srgbClr val="FDD2AB"/>
      </a:accent5>
      <a:accent6>
        <a:srgbClr val="084B8A"/>
      </a:accent6>
      <a:hlink>
        <a:srgbClr val="139ED2"/>
      </a:hlink>
      <a:folHlink>
        <a:srgbClr val="EF6626"/>
      </a:folHlink>
    </a:clrScheme>
    <a:fontScheme name="Blank Presentation">
      <a:majorFont>
        <a:latin typeface="Verdana"/>
        <a:ea typeface="ＭＳ Ｐゴシック"/>
        <a:cs typeface="Arial"/>
      </a:majorFont>
      <a:minorFont>
        <a:latin typeface="Verdana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6_Ex Libris Template">
  <a:themeElements>
    <a:clrScheme name="16_Ex Libris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6_Ex Libris Template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6_Ex Libris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Ex Libris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Ex Libris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Ex Libris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Ex Libris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Ex Libris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Ex Libris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Ex Libris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Ex Libris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Ex Libris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Ex Libris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Ex Libris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Ex Libris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99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Ex Libris Templat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9900"/>
        </a:hlink>
        <a:folHlink>
          <a:srgbClr val="FF99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Ex Libris Template">
  <a:themeElements>
    <a:clrScheme name="7_Ex Libris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Ex Libris Template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Ex Libris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Ex Libris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Ex Libris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Ex Libris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Ex Libris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Ex Libris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Ex Libris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Ex Libris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Ex Libris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Ex Libris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Ex Libris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Ex Libris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3_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3_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10852</TotalTime>
  <Words>951</Words>
  <Application>Microsoft Office PowerPoint</Application>
  <PresentationFormat>On-screen Show (4:3)</PresentationFormat>
  <Paragraphs>228</Paragraphs>
  <Slides>51</Slides>
  <Notes>51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Default Design</vt:lpstr>
      <vt:lpstr>1_Ex Libris Template</vt:lpstr>
      <vt:lpstr>Blank Presentation</vt:lpstr>
      <vt:lpstr>16_Ex Libris Template</vt:lpstr>
      <vt:lpstr>7_Ex Libris Template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Being Methodical</vt:lpstr>
      <vt:lpstr>Precision and Recall</vt:lpstr>
      <vt:lpstr>Evaluation Metrics</vt:lpstr>
      <vt:lpstr>Infrastructure</vt:lpstr>
      <vt:lpstr>Evaluators</vt:lpstr>
      <vt:lpstr>Evaluation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Monitoring after implementation</vt:lpstr>
      <vt:lpstr>More Queries</vt:lpstr>
      <vt:lpstr>PowerPoint Presentation</vt:lpstr>
      <vt:lpstr>PowerPoint Presentation</vt:lpstr>
      <vt:lpstr>PowerPoint Presentation</vt:lpstr>
      <vt:lpstr>PowerPoint Presentation</vt:lpstr>
      <vt:lpstr>This is what we do</vt:lpstr>
      <vt:lpstr>The Match</vt:lpstr>
      <vt:lpstr>PowerPoint Presentation</vt:lpstr>
      <vt:lpstr>Value Score</vt:lpstr>
      <vt:lpstr>PowerPoint Presentation</vt:lpstr>
      <vt:lpstr>The User</vt:lpstr>
      <vt:lpstr>PowerPoint Presentation</vt:lpstr>
      <vt:lpstr>PowerPoint Presentation</vt:lpstr>
      <vt:lpstr>PowerPoint Presentation</vt:lpstr>
      <vt:lpstr>The User Needs</vt:lpstr>
      <vt:lpstr>Broad-Topic Queries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Bibliography</vt:lpstr>
      <vt:lpstr>PowerPoint Presentation</vt:lpstr>
    </vt:vector>
  </TitlesOfParts>
  <Company>Exlibris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Tamar Sadeh</dc:creator>
  <cp:lastModifiedBy>Tamar Sadeh</cp:lastModifiedBy>
  <cp:revision>314</cp:revision>
  <cp:lastPrinted>2011-08-02T04:21:09Z</cp:lastPrinted>
  <dcterms:created xsi:type="dcterms:W3CDTF">2011-07-06T10:52:38Z</dcterms:created>
  <dcterms:modified xsi:type="dcterms:W3CDTF">2012-02-07T15:22:11Z</dcterms:modified>
</cp:coreProperties>
</file>